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70" r:id="rId4"/>
    <p:sldId id="258" r:id="rId5"/>
    <p:sldId id="266" r:id="rId6"/>
    <p:sldId id="262" r:id="rId7"/>
    <p:sldId id="257" r:id="rId8"/>
    <p:sldId id="265" r:id="rId9"/>
    <p:sldId id="259" r:id="rId10"/>
    <p:sldId id="261" r:id="rId11"/>
    <p:sldId id="264" r:id="rId12"/>
    <p:sldId id="268" r:id="rId13"/>
    <p:sldId id="269" r:id="rId14"/>
    <p:sldId id="272" r:id="rId15"/>
    <p:sldId id="271" r:id="rId16"/>
    <p:sldId id="273" r:id="rId17"/>
    <p:sldId id="274" r:id="rId18"/>
    <p:sldId id="275" r:id="rId19"/>
    <p:sldId id="276" r:id="rId20"/>
    <p:sldId id="277"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1"/>
    <p:restoredTop sz="94558"/>
  </p:normalViewPr>
  <p:slideViewPr>
    <p:cSldViewPr snapToGrid="0">
      <p:cViewPr varScale="1">
        <p:scale>
          <a:sx n="118" d="100"/>
          <a:sy n="118" d="100"/>
        </p:scale>
        <p:origin x="240"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lga, Selenge" userId="415d26cf-64d0-46ca-85bb-a2a711a8abab" providerId="ADAL" clId="{26164E6D-A74B-6B43-8EA0-B28FF312ED7B}"/>
    <pc:docChg chg="undo custSel modSld">
      <pc:chgData name="Tulga, Selenge" userId="415d26cf-64d0-46ca-85bb-a2a711a8abab" providerId="ADAL" clId="{26164E6D-A74B-6B43-8EA0-B28FF312ED7B}" dt="2023-12-14T19:02:42.705" v="9" actId="12385"/>
      <pc:docMkLst>
        <pc:docMk/>
      </pc:docMkLst>
      <pc:sldChg chg="modSp mod">
        <pc:chgData name="Tulga, Selenge" userId="415d26cf-64d0-46ca-85bb-a2a711a8abab" providerId="ADAL" clId="{26164E6D-A74B-6B43-8EA0-B28FF312ED7B}" dt="2023-12-06T02:06:49.625" v="5" actId="20577"/>
        <pc:sldMkLst>
          <pc:docMk/>
          <pc:sldMk cId="4111604164" sldId="256"/>
        </pc:sldMkLst>
        <pc:spChg chg="mod">
          <ac:chgData name="Tulga, Selenge" userId="415d26cf-64d0-46ca-85bb-a2a711a8abab" providerId="ADAL" clId="{26164E6D-A74B-6B43-8EA0-B28FF312ED7B}" dt="2023-12-06T02:06:49.625" v="5" actId="20577"/>
          <ac:spMkLst>
            <pc:docMk/>
            <pc:sldMk cId="4111604164" sldId="256"/>
            <ac:spMk id="4" creationId="{623E894F-5FA2-BDEF-B1A4-954B65E8D87C}"/>
          </ac:spMkLst>
        </pc:spChg>
      </pc:sldChg>
      <pc:sldChg chg="modSp mod">
        <pc:chgData name="Tulga, Selenge" userId="415d26cf-64d0-46ca-85bb-a2a711a8abab" providerId="ADAL" clId="{26164E6D-A74B-6B43-8EA0-B28FF312ED7B}" dt="2023-12-14T19:02:42.705" v="9" actId="12385"/>
        <pc:sldMkLst>
          <pc:docMk/>
          <pc:sldMk cId="181909299" sldId="258"/>
        </pc:sldMkLst>
        <pc:graphicFrameChg chg="modGraphic">
          <ac:chgData name="Tulga, Selenge" userId="415d26cf-64d0-46ca-85bb-a2a711a8abab" providerId="ADAL" clId="{26164E6D-A74B-6B43-8EA0-B28FF312ED7B}" dt="2023-12-14T19:02:42.705" v="9" actId="12385"/>
          <ac:graphicFrameMkLst>
            <pc:docMk/>
            <pc:sldMk cId="181909299" sldId="258"/>
            <ac:graphicFrameMk id="5" creationId="{1CBE4A5F-AD8C-030F-A9FA-FE1BF615AADE}"/>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8F4F-5AA3-E660-257F-9B73F798E6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1300E3-BD71-7153-8850-D85F2175B0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BF409-3286-6FDC-EB15-DC0E9FFDA06F}"/>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5" name="Footer Placeholder 4">
            <a:extLst>
              <a:ext uri="{FF2B5EF4-FFF2-40B4-BE49-F238E27FC236}">
                <a16:creationId xmlns:a16="http://schemas.microsoft.com/office/drawing/2014/main" id="{41CC8C2F-6413-5FE2-ACEC-F40052570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5EF9D-3B71-31F5-A342-2CF5E38594C0}"/>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4224630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DDA89-4739-03B0-2B68-153D6884AD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502824-B910-FFB4-3F0A-F096BA9667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06726-5120-50A7-D10D-1B475D2B5FEB}"/>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5" name="Footer Placeholder 4">
            <a:extLst>
              <a:ext uri="{FF2B5EF4-FFF2-40B4-BE49-F238E27FC236}">
                <a16:creationId xmlns:a16="http://schemas.microsoft.com/office/drawing/2014/main" id="{18EE73B0-7166-1A27-423D-CB6B28620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3D8C2-DE56-3FF1-A1C7-1892FE16B88F}"/>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202867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FBA3B2-94AD-301E-D266-AE7E8AF23B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B26B2D-BF5E-68EE-1A7E-207CD56C0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C141F-93E0-6D9D-7023-C62283E2B181}"/>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5" name="Footer Placeholder 4">
            <a:extLst>
              <a:ext uri="{FF2B5EF4-FFF2-40B4-BE49-F238E27FC236}">
                <a16:creationId xmlns:a16="http://schemas.microsoft.com/office/drawing/2014/main" id="{775BE775-E9EA-6ECD-1BE6-C0678D432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9DD0C0-84FE-7075-D77E-6702305B4506}"/>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72474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0FF0-A9BE-7C29-B72B-527D3BF42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770A8B-F12A-E403-2909-DED5C474FC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BAA86-1C0B-34E5-F477-C7CAC663F3CE}"/>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5" name="Footer Placeholder 4">
            <a:extLst>
              <a:ext uri="{FF2B5EF4-FFF2-40B4-BE49-F238E27FC236}">
                <a16:creationId xmlns:a16="http://schemas.microsoft.com/office/drawing/2014/main" id="{E3B61510-4E78-A039-B268-5F757EABB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3B303-0A70-5841-BBE8-22218CE6427C}"/>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1655647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90525-E268-31C4-3512-070A741D8F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07656-972F-F523-EDE5-69200DF22B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183AB-18CB-4D9F-7E41-EB44424F9041}"/>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5" name="Footer Placeholder 4">
            <a:extLst>
              <a:ext uri="{FF2B5EF4-FFF2-40B4-BE49-F238E27FC236}">
                <a16:creationId xmlns:a16="http://schemas.microsoft.com/office/drawing/2014/main" id="{07041CA9-C37B-A811-3591-B8E688909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A38C2-5077-078F-48AE-276048F087E1}"/>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1972619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2C56-414C-2347-4BF2-559C94C90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6CF898-7F28-74D5-EC3E-DEFAB54C9B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A2290D-D9C3-5E88-8053-56DD070709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98DD5D-1B30-AA79-9874-6E14363C86D3}"/>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6" name="Footer Placeholder 5">
            <a:extLst>
              <a:ext uri="{FF2B5EF4-FFF2-40B4-BE49-F238E27FC236}">
                <a16:creationId xmlns:a16="http://schemas.microsoft.com/office/drawing/2014/main" id="{8CA70EED-37F9-35AD-BDC1-49E8CA2CE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0D912-6FBA-A183-5D88-CC20B28A6710}"/>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228885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12E5-5DA8-D41C-33F9-615D4E0586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4EB44D-7F32-43F8-F9CE-CF8A25561B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6A068-C277-E534-5B15-A55EAAFAB6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AA313A-5998-F8D8-4FBA-31701AE0E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8A69EB-02E4-09A8-604F-57372947D5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76A7A-B7AF-907C-7517-A4CC0E092341}"/>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8" name="Footer Placeholder 7">
            <a:extLst>
              <a:ext uri="{FF2B5EF4-FFF2-40B4-BE49-F238E27FC236}">
                <a16:creationId xmlns:a16="http://schemas.microsoft.com/office/drawing/2014/main" id="{E0F67D14-F3BC-9BC2-418F-B6FB1AEF4D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AE7CF8-9D3B-E87D-F104-D6C9CB1CD8CE}"/>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387586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541C-3929-034E-F4CB-A844720645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E8C5F0-77FB-01E6-E63D-C07E59E291CE}"/>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4" name="Footer Placeholder 3">
            <a:extLst>
              <a:ext uri="{FF2B5EF4-FFF2-40B4-BE49-F238E27FC236}">
                <a16:creationId xmlns:a16="http://schemas.microsoft.com/office/drawing/2014/main" id="{FF750601-3551-B1CD-2402-DB8C002ADF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39CC51-EC28-3309-651B-7B658623CAFD}"/>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1235720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035072-5E6D-096D-CD9D-60BE3C1C9321}"/>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3" name="Footer Placeholder 2">
            <a:extLst>
              <a:ext uri="{FF2B5EF4-FFF2-40B4-BE49-F238E27FC236}">
                <a16:creationId xmlns:a16="http://schemas.microsoft.com/office/drawing/2014/main" id="{E62B3518-9C66-2C0E-19B0-7F8D8411BC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A4C338-5FBA-F1CF-FD8A-8DDF8B6865DA}"/>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323124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6169A-7C4F-6030-F744-C8CA985C71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20BF5A-FD0F-B915-A7B2-6483A5D3FF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FB6192-0D97-1098-D0E4-4F1BD5B73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6F74FF-DA21-BE35-6E14-111FF00966FA}"/>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6" name="Footer Placeholder 5">
            <a:extLst>
              <a:ext uri="{FF2B5EF4-FFF2-40B4-BE49-F238E27FC236}">
                <a16:creationId xmlns:a16="http://schemas.microsoft.com/office/drawing/2014/main" id="{874CAA94-B521-1D0D-C401-FD1CA46D9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7E414-8089-A937-3067-153A90A27283}"/>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421018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29FC-CEDF-1D94-0EE7-26E90BA344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C8046-836E-7B47-2F54-08DA0CD57F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9A78AF-B520-2DED-77C5-902746E52D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02605D-E5A0-FA2D-C072-4FC8030C7D74}"/>
              </a:ext>
            </a:extLst>
          </p:cNvPr>
          <p:cNvSpPr>
            <a:spLocks noGrp="1"/>
          </p:cNvSpPr>
          <p:nvPr>
            <p:ph type="dt" sz="half" idx="10"/>
          </p:nvPr>
        </p:nvSpPr>
        <p:spPr/>
        <p:txBody>
          <a:bodyPr/>
          <a:lstStyle/>
          <a:p>
            <a:fld id="{3477A7AC-FFF0-C841-8C7D-FC5B4B0B779B}" type="datetimeFigureOut">
              <a:rPr lang="en-US" smtClean="0"/>
              <a:t>12/14/23</a:t>
            </a:fld>
            <a:endParaRPr lang="en-US"/>
          </a:p>
        </p:txBody>
      </p:sp>
      <p:sp>
        <p:nvSpPr>
          <p:cNvPr id="6" name="Footer Placeholder 5">
            <a:extLst>
              <a:ext uri="{FF2B5EF4-FFF2-40B4-BE49-F238E27FC236}">
                <a16:creationId xmlns:a16="http://schemas.microsoft.com/office/drawing/2014/main" id="{442CCF07-1CAE-8F11-AA86-DF6881E36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90479F-C3D4-DB29-E5FA-AAF38B4EE9AD}"/>
              </a:ext>
            </a:extLst>
          </p:cNvPr>
          <p:cNvSpPr>
            <a:spLocks noGrp="1"/>
          </p:cNvSpPr>
          <p:nvPr>
            <p:ph type="sldNum" sz="quarter" idx="12"/>
          </p:nvPr>
        </p:nvSpPr>
        <p:spPr/>
        <p:txBody>
          <a:bodyPr/>
          <a:lstStyle/>
          <a:p>
            <a:fld id="{4817CA3D-97B4-9E46-992D-3D7D02866208}" type="slidenum">
              <a:rPr lang="en-US" smtClean="0"/>
              <a:t>‹#›</a:t>
            </a:fld>
            <a:endParaRPr lang="en-US"/>
          </a:p>
        </p:txBody>
      </p:sp>
    </p:spTree>
    <p:extLst>
      <p:ext uri="{BB962C8B-B14F-4D97-AF65-F5344CB8AC3E}">
        <p14:creationId xmlns:p14="http://schemas.microsoft.com/office/powerpoint/2010/main" val="1176567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55125C-D527-4AFD-DBFA-238291ED25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EFF8DD-1A2A-AF44-4C21-CBE74E6387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DE2959-ED83-08FD-ABCC-C44FA016B7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7A7AC-FFF0-C841-8C7D-FC5B4B0B779B}" type="datetimeFigureOut">
              <a:rPr lang="en-US" smtClean="0"/>
              <a:t>12/14/23</a:t>
            </a:fld>
            <a:endParaRPr lang="en-US"/>
          </a:p>
        </p:txBody>
      </p:sp>
      <p:sp>
        <p:nvSpPr>
          <p:cNvPr id="5" name="Footer Placeholder 4">
            <a:extLst>
              <a:ext uri="{FF2B5EF4-FFF2-40B4-BE49-F238E27FC236}">
                <a16:creationId xmlns:a16="http://schemas.microsoft.com/office/drawing/2014/main" id="{07A070B2-330B-E659-5FAD-B44F6494BA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BBF06F-0629-862C-6C6D-0B98AD2F15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17CA3D-97B4-9E46-992D-3D7D02866208}" type="slidenum">
              <a:rPr lang="en-US" smtClean="0"/>
              <a:t>‹#›</a:t>
            </a:fld>
            <a:endParaRPr lang="en-US"/>
          </a:p>
        </p:txBody>
      </p:sp>
    </p:spTree>
    <p:extLst>
      <p:ext uri="{BB962C8B-B14F-4D97-AF65-F5344CB8AC3E}">
        <p14:creationId xmlns:p14="http://schemas.microsoft.com/office/powerpoint/2010/main" val="978943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nlpprogress.com/english/stance_detection.html"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3E894F-5FA2-BDEF-B1A4-954B65E8D87C}"/>
              </a:ext>
            </a:extLst>
          </p:cNvPr>
          <p:cNvSpPr/>
          <p:nvPr/>
        </p:nvSpPr>
        <p:spPr>
          <a:xfrm>
            <a:off x="1159907" y="2238703"/>
            <a:ext cx="8825023" cy="16847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800" b="1" dirty="0">
                <a:effectLst/>
                <a:latin typeface="Times New Roman" panose="02020603050405020304" pitchFamily="18" charset="0"/>
                <a:cs typeface="Times New Roman" panose="02020603050405020304" pitchFamily="18" charset="0"/>
              </a:rPr>
              <a:t>Who did you choose?</a:t>
            </a:r>
            <a:br>
              <a:rPr lang="en-US" sz="1800" b="1" dirty="0">
                <a:effectLst/>
                <a:latin typeface="Times New Roman" panose="02020603050405020304" pitchFamily="18" charset="0"/>
                <a:cs typeface="Times New Roman" panose="02020603050405020304" pitchFamily="18" charset="0"/>
              </a:rPr>
            </a:br>
            <a:r>
              <a:rPr lang="en-US" sz="1800" b="1" dirty="0">
                <a:effectLst/>
                <a:latin typeface="Times New Roman" panose="02020603050405020304" pitchFamily="18" charset="0"/>
                <a:cs typeface="Times New Roman" panose="02020603050405020304" pitchFamily="18" charset="0"/>
              </a:rPr>
              <a:t>A study on if there is a link between who we choose to support in different wars. </a:t>
            </a:r>
            <a:endParaRPr lang="en-US" b="1" dirty="0">
              <a:latin typeface="Times New Roman" panose="02020603050405020304" pitchFamily="18" charset="0"/>
              <a:cs typeface="Times New Roman" panose="02020603050405020304" pitchFamily="18" charset="0"/>
            </a:endParaRPr>
          </a:p>
          <a:p>
            <a:pPr algn="ctr"/>
            <a:r>
              <a:rPr lang="en-US" sz="1800" b="1" dirty="0">
                <a:effectLst/>
                <a:latin typeface="Times New Roman" panose="02020603050405020304" pitchFamily="18" charset="0"/>
                <a:cs typeface="Times New Roman" panose="02020603050405020304" pitchFamily="18" charset="0"/>
              </a:rPr>
              <a:t>Case study: Russia - Ukraine and Israel – Palestine war (Reddit Version) </a:t>
            </a:r>
          </a:p>
          <a:p>
            <a:pPr algn="ctr"/>
            <a:r>
              <a:rPr lang="en-US" b="1" dirty="0">
                <a:latin typeface="Times New Roman" panose="02020603050405020304" pitchFamily="18" charset="0"/>
                <a:cs typeface="Times New Roman" panose="02020603050405020304" pitchFamily="18" charset="0"/>
              </a:rPr>
              <a:t>By </a:t>
            </a:r>
          </a:p>
          <a:p>
            <a:pPr algn="ctr"/>
            <a:r>
              <a:rPr lang="en-US" b="1" dirty="0">
                <a:latin typeface="Times New Roman" panose="02020603050405020304" pitchFamily="18" charset="0"/>
                <a:cs typeface="Times New Roman" panose="02020603050405020304" pitchFamily="18" charset="0"/>
              </a:rPr>
              <a:t>Babli Dey and  Selenge Tulga</a:t>
            </a:r>
          </a:p>
        </p:txBody>
      </p:sp>
    </p:spTree>
    <p:extLst>
      <p:ext uri="{BB962C8B-B14F-4D97-AF65-F5344CB8AC3E}">
        <p14:creationId xmlns:p14="http://schemas.microsoft.com/office/powerpoint/2010/main" val="411160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bar chart&#10;&#10;Description automatically generated with medium confidence">
            <a:extLst>
              <a:ext uri="{FF2B5EF4-FFF2-40B4-BE49-F238E27FC236}">
                <a16:creationId xmlns:a16="http://schemas.microsoft.com/office/drawing/2014/main" id="{137A1866-9520-CFD1-37C3-1D770525D5AC}"/>
              </a:ext>
            </a:extLst>
          </p:cNvPr>
          <p:cNvPicPr>
            <a:picLocks noChangeAspect="1"/>
          </p:cNvPicPr>
          <p:nvPr/>
        </p:nvPicPr>
        <p:blipFill>
          <a:blip r:embed="rId2"/>
          <a:stretch>
            <a:fillRect/>
          </a:stretch>
        </p:blipFill>
        <p:spPr>
          <a:xfrm>
            <a:off x="950913" y="1306513"/>
            <a:ext cx="2576513" cy="1379538"/>
          </a:xfrm>
          <a:prstGeom prst="rect">
            <a:avLst/>
          </a:prstGeom>
        </p:spPr>
      </p:pic>
      <p:pic>
        <p:nvPicPr>
          <p:cNvPr id="15" name="Picture 14" descr="A graph with blue bars&#10;&#10;Description automatically generated with medium confidence">
            <a:extLst>
              <a:ext uri="{FF2B5EF4-FFF2-40B4-BE49-F238E27FC236}">
                <a16:creationId xmlns:a16="http://schemas.microsoft.com/office/drawing/2014/main" id="{A372E207-ED08-6724-57E9-698D156CA979}"/>
              </a:ext>
            </a:extLst>
          </p:cNvPr>
          <p:cNvPicPr>
            <a:picLocks noChangeAspect="1"/>
          </p:cNvPicPr>
          <p:nvPr/>
        </p:nvPicPr>
        <p:blipFill>
          <a:blip r:embed="rId3"/>
          <a:stretch>
            <a:fillRect/>
          </a:stretch>
        </p:blipFill>
        <p:spPr>
          <a:xfrm>
            <a:off x="950913" y="2755900"/>
            <a:ext cx="2576513" cy="1365250"/>
          </a:xfrm>
          <a:prstGeom prst="rect">
            <a:avLst/>
          </a:prstGeom>
        </p:spPr>
      </p:pic>
      <p:pic>
        <p:nvPicPr>
          <p:cNvPr id="9" name="Picture 8" descr="A graph with blue bars&#10;&#10;Description automatically generated with medium confidence">
            <a:extLst>
              <a:ext uri="{FF2B5EF4-FFF2-40B4-BE49-F238E27FC236}">
                <a16:creationId xmlns:a16="http://schemas.microsoft.com/office/drawing/2014/main" id="{897607EC-8382-9C41-F99E-E73F09C34A4F}"/>
              </a:ext>
            </a:extLst>
          </p:cNvPr>
          <p:cNvPicPr>
            <a:picLocks noChangeAspect="1"/>
          </p:cNvPicPr>
          <p:nvPr/>
        </p:nvPicPr>
        <p:blipFill>
          <a:blip r:embed="rId4"/>
          <a:stretch>
            <a:fillRect/>
          </a:stretch>
        </p:blipFill>
        <p:spPr>
          <a:xfrm>
            <a:off x="950913" y="4191000"/>
            <a:ext cx="2576513" cy="1354138"/>
          </a:xfrm>
          <a:prstGeom prst="rect">
            <a:avLst/>
          </a:prstGeom>
        </p:spPr>
      </p:pic>
      <p:pic>
        <p:nvPicPr>
          <p:cNvPr id="5" name="Picture 4" descr="A graph of a number of blue squares&#10;&#10;Description automatically generated with medium confidence">
            <a:extLst>
              <a:ext uri="{FF2B5EF4-FFF2-40B4-BE49-F238E27FC236}">
                <a16:creationId xmlns:a16="http://schemas.microsoft.com/office/drawing/2014/main" id="{50F6585C-ACDD-D29A-4618-C9BAF30786AC}"/>
              </a:ext>
            </a:extLst>
          </p:cNvPr>
          <p:cNvPicPr>
            <a:picLocks noChangeAspect="1"/>
          </p:cNvPicPr>
          <p:nvPr/>
        </p:nvPicPr>
        <p:blipFill>
          <a:blip r:embed="rId5"/>
          <a:stretch>
            <a:fillRect/>
          </a:stretch>
        </p:blipFill>
        <p:spPr>
          <a:xfrm>
            <a:off x="3597275" y="1306513"/>
            <a:ext cx="3592513" cy="2155825"/>
          </a:xfrm>
          <a:prstGeom prst="rect">
            <a:avLst/>
          </a:prstGeom>
        </p:spPr>
      </p:pic>
      <p:pic>
        <p:nvPicPr>
          <p:cNvPr id="11" name="Picture 10" descr="A graph with a bar graph&#10;&#10;Description automatically generated">
            <a:extLst>
              <a:ext uri="{FF2B5EF4-FFF2-40B4-BE49-F238E27FC236}">
                <a16:creationId xmlns:a16="http://schemas.microsoft.com/office/drawing/2014/main" id="{E0DDEB01-0D50-BBB1-3D83-3AF1CFB7083D}"/>
              </a:ext>
            </a:extLst>
          </p:cNvPr>
          <p:cNvPicPr>
            <a:picLocks noChangeAspect="1"/>
          </p:cNvPicPr>
          <p:nvPr/>
        </p:nvPicPr>
        <p:blipFill>
          <a:blip r:embed="rId6"/>
          <a:stretch>
            <a:fillRect/>
          </a:stretch>
        </p:blipFill>
        <p:spPr>
          <a:xfrm>
            <a:off x="7262813" y="1306513"/>
            <a:ext cx="4025900" cy="2155825"/>
          </a:xfrm>
          <a:prstGeom prst="rect">
            <a:avLst/>
          </a:prstGeom>
        </p:spPr>
      </p:pic>
      <p:pic>
        <p:nvPicPr>
          <p:cNvPr id="7" name="Picture 6" descr="A graph of a number of blue and white bars&#10;&#10;Description automatically generated with medium confidence">
            <a:extLst>
              <a:ext uri="{FF2B5EF4-FFF2-40B4-BE49-F238E27FC236}">
                <a16:creationId xmlns:a16="http://schemas.microsoft.com/office/drawing/2014/main" id="{FBD91F43-4005-E712-0F01-F971F789AE94}"/>
              </a:ext>
            </a:extLst>
          </p:cNvPr>
          <p:cNvPicPr>
            <a:picLocks noChangeAspect="1"/>
          </p:cNvPicPr>
          <p:nvPr/>
        </p:nvPicPr>
        <p:blipFill>
          <a:blip r:embed="rId7"/>
          <a:stretch>
            <a:fillRect/>
          </a:stretch>
        </p:blipFill>
        <p:spPr>
          <a:xfrm>
            <a:off x="3597275" y="3532188"/>
            <a:ext cx="3819525" cy="2012950"/>
          </a:xfrm>
          <a:prstGeom prst="rect">
            <a:avLst/>
          </a:prstGeom>
        </p:spPr>
      </p:pic>
      <p:pic>
        <p:nvPicPr>
          <p:cNvPr id="13" name="Picture 12" descr="A graph with blue bars&#10;&#10;Description automatically generated">
            <a:extLst>
              <a:ext uri="{FF2B5EF4-FFF2-40B4-BE49-F238E27FC236}">
                <a16:creationId xmlns:a16="http://schemas.microsoft.com/office/drawing/2014/main" id="{A7A38BDF-4310-040A-C112-DC83BE6CDA4F}"/>
              </a:ext>
            </a:extLst>
          </p:cNvPr>
          <p:cNvPicPr>
            <a:picLocks noChangeAspect="1"/>
          </p:cNvPicPr>
          <p:nvPr/>
        </p:nvPicPr>
        <p:blipFill>
          <a:blip r:embed="rId8"/>
          <a:stretch>
            <a:fillRect/>
          </a:stretch>
        </p:blipFill>
        <p:spPr>
          <a:xfrm>
            <a:off x="7488238" y="3532188"/>
            <a:ext cx="3802063" cy="2012950"/>
          </a:xfrm>
          <a:prstGeom prst="rect">
            <a:avLst/>
          </a:prstGeom>
        </p:spPr>
      </p:pic>
      <p:sp>
        <p:nvSpPr>
          <p:cNvPr id="4" name="TextBox 3">
            <a:extLst>
              <a:ext uri="{FF2B5EF4-FFF2-40B4-BE49-F238E27FC236}">
                <a16:creationId xmlns:a16="http://schemas.microsoft.com/office/drawing/2014/main" id="{5E1309B9-7008-F2DC-B8E0-07CB7061F72D}"/>
              </a:ext>
            </a:extLst>
          </p:cNvPr>
          <p:cNvSpPr txBox="1"/>
          <p:nvPr/>
        </p:nvSpPr>
        <p:spPr>
          <a:xfrm>
            <a:off x="219331" y="261104"/>
            <a:ext cx="7565425" cy="369332"/>
          </a:xfrm>
          <a:prstGeom prst="rect">
            <a:avLst/>
          </a:prstGeom>
          <a:noFill/>
        </p:spPr>
        <p:txBody>
          <a:bodyPr wrap="square">
            <a:spAutoFit/>
          </a:bodyPr>
          <a:lstStyle/>
          <a:p>
            <a:r>
              <a:rPr lang="en-US" b="1" u="sng" dirty="0">
                <a:latin typeface="Cambria" panose="02040503050406030204" pitchFamily="18" charset="0"/>
              </a:rPr>
              <a:t>Word Distributed from Generated from LDA ( no. of Topics = 7 ):</a:t>
            </a:r>
          </a:p>
        </p:txBody>
      </p:sp>
    </p:spTree>
    <p:extLst>
      <p:ext uri="{BB962C8B-B14F-4D97-AF65-F5344CB8AC3E}">
        <p14:creationId xmlns:p14="http://schemas.microsoft.com/office/powerpoint/2010/main" val="2696311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C8C541-E461-4D1E-C5F6-1F06199E8732}"/>
              </a:ext>
            </a:extLst>
          </p:cNvPr>
          <p:cNvSpPr txBox="1"/>
          <p:nvPr/>
        </p:nvSpPr>
        <p:spPr>
          <a:xfrm>
            <a:off x="197709" y="-7941"/>
            <a:ext cx="10103708" cy="78641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dirty="0">
                <a:latin typeface="+mj-lt"/>
                <a:ea typeface="+mj-ea"/>
                <a:cs typeface="+mj-cs"/>
              </a:rPr>
              <a:t>LDA - Inter Topic Distance Map</a:t>
            </a:r>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FE0C2A07-E8B6-F513-607C-E501E8FC4AA2}"/>
              </a:ext>
            </a:extLst>
          </p:cNvPr>
          <p:cNvPicPr>
            <a:picLocks noChangeAspect="1"/>
          </p:cNvPicPr>
          <p:nvPr/>
        </p:nvPicPr>
        <p:blipFill>
          <a:blip r:embed="rId2"/>
          <a:stretch>
            <a:fillRect/>
          </a:stretch>
        </p:blipFill>
        <p:spPr>
          <a:xfrm>
            <a:off x="568412" y="786420"/>
            <a:ext cx="11318788" cy="5316616"/>
          </a:xfrm>
          <a:prstGeom prst="rect">
            <a:avLst/>
          </a:prstGeom>
        </p:spPr>
      </p:pic>
    </p:spTree>
    <p:extLst>
      <p:ext uri="{BB962C8B-B14F-4D97-AF65-F5344CB8AC3E}">
        <p14:creationId xmlns:p14="http://schemas.microsoft.com/office/powerpoint/2010/main" val="81003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blue bars&#10;&#10;Description automatically generated">
            <a:extLst>
              <a:ext uri="{FF2B5EF4-FFF2-40B4-BE49-F238E27FC236}">
                <a16:creationId xmlns:a16="http://schemas.microsoft.com/office/drawing/2014/main" id="{F3971259-6167-1981-C3F1-C34F673EACD7}"/>
              </a:ext>
            </a:extLst>
          </p:cNvPr>
          <p:cNvPicPr>
            <a:picLocks noChangeAspect="1"/>
          </p:cNvPicPr>
          <p:nvPr/>
        </p:nvPicPr>
        <p:blipFill>
          <a:blip r:embed="rId2"/>
          <a:stretch>
            <a:fillRect/>
          </a:stretch>
        </p:blipFill>
        <p:spPr>
          <a:xfrm>
            <a:off x="1044073" y="692084"/>
            <a:ext cx="5905574" cy="4571308"/>
          </a:xfrm>
          <a:prstGeom prst="rect">
            <a:avLst/>
          </a:prstGeom>
        </p:spPr>
      </p:pic>
      <p:sp>
        <p:nvSpPr>
          <p:cNvPr id="4" name="TextBox 3">
            <a:extLst>
              <a:ext uri="{FF2B5EF4-FFF2-40B4-BE49-F238E27FC236}">
                <a16:creationId xmlns:a16="http://schemas.microsoft.com/office/drawing/2014/main" id="{D4355127-13DF-51F1-B24A-ED353E427C04}"/>
              </a:ext>
            </a:extLst>
          </p:cNvPr>
          <p:cNvSpPr txBox="1"/>
          <p:nvPr/>
        </p:nvSpPr>
        <p:spPr>
          <a:xfrm>
            <a:off x="7627615" y="2457103"/>
            <a:ext cx="3663166" cy="3139321"/>
          </a:xfrm>
          <a:prstGeom prst="rect">
            <a:avLst/>
          </a:prstGeom>
          <a:noFill/>
        </p:spPr>
        <p:txBody>
          <a:bodyPr wrap="square">
            <a:spAutoFit/>
          </a:bodyPr>
          <a:lstStyle/>
          <a:p>
            <a:r>
              <a:rPr lang="en-US" b="0" i="0" dirty="0">
                <a:effectLst/>
              </a:rPr>
              <a:t>VADER is a sentiment analysis tool designed for text in English. It's specifically developed to understand the sentiment.</a:t>
            </a:r>
          </a:p>
          <a:p>
            <a:endParaRPr lang="en-US" dirty="0"/>
          </a:p>
          <a:p>
            <a:r>
              <a:rPr lang="en-US" b="0" i="0" dirty="0">
                <a:effectLst/>
              </a:rPr>
              <a:t>As a result:</a:t>
            </a:r>
          </a:p>
          <a:p>
            <a:r>
              <a:rPr lang="en-US" dirty="0"/>
              <a:t>Negative 82,247 (55.7%)</a:t>
            </a:r>
          </a:p>
          <a:p>
            <a:r>
              <a:rPr lang="en-US" dirty="0"/>
              <a:t>Positive 46,544  (31.5%)</a:t>
            </a:r>
          </a:p>
          <a:p>
            <a:r>
              <a:rPr lang="en-US" dirty="0"/>
              <a:t>Neutral 18,696 (12.8%)</a:t>
            </a:r>
            <a:endParaRPr lang="en-US" b="0" i="0" dirty="0">
              <a:solidFill>
                <a:srgbClr val="D1D5DB"/>
              </a:solidFill>
              <a:effectLst/>
            </a:endParaRPr>
          </a:p>
          <a:p>
            <a:endParaRPr lang="en-US" dirty="0">
              <a:solidFill>
                <a:srgbClr val="D1D5DB"/>
              </a:solidFill>
            </a:endParaRPr>
          </a:p>
          <a:p>
            <a:endParaRPr lang="en-US" b="0" i="0" dirty="0">
              <a:solidFill>
                <a:srgbClr val="D1D5DB"/>
              </a:solidFill>
              <a:effectLst/>
            </a:endParaRPr>
          </a:p>
        </p:txBody>
      </p:sp>
      <p:sp>
        <p:nvSpPr>
          <p:cNvPr id="5" name="TextBox 4">
            <a:extLst>
              <a:ext uri="{FF2B5EF4-FFF2-40B4-BE49-F238E27FC236}">
                <a16:creationId xmlns:a16="http://schemas.microsoft.com/office/drawing/2014/main" id="{89A65782-53FD-AFC9-6266-2B7EF99F079E}"/>
              </a:ext>
            </a:extLst>
          </p:cNvPr>
          <p:cNvSpPr txBox="1"/>
          <p:nvPr/>
        </p:nvSpPr>
        <p:spPr>
          <a:xfrm>
            <a:off x="7363305" y="919638"/>
            <a:ext cx="3927476" cy="1200329"/>
          </a:xfrm>
          <a:prstGeom prst="rect">
            <a:avLst/>
          </a:prstGeom>
          <a:noFill/>
        </p:spPr>
        <p:txBody>
          <a:bodyPr wrap="square" rtlCol="0">
            <a:spAutoFit/>
          </a:bodyPr>
          <a:lstStyle/>
          <a:p>
            <a:pPr algn="ctr"/>
            <a:r>
              <a:rPr lang="en-US" sz="3600" dirty="0"/>
              <a:t>Sentiment Analysis </a:t>
            </a:r>
          </a:p>
          <a:p>
            <a:pPr algn="ctr"/>
            <a:r>
              <a:rPr lang="en-US" sz="3600" dirty="0"/>
              <a:t>VADER</a:t>
            </a:r>
          </a:p>
        </p:txBody>
      </p:sp>
      <p:sp>
        <p:nvSpPr>
          <p:cNvPr id="7" name="TextBox 6">
            <a:extLst>
              <a:ext uri="{FF2B5EF4-FFF2-40B4-BE49-F238E27FC236}">
                <a16:creationId xmlns:a16="http://schemas.microsoft.com/office/drawing/2014/main" id="{367957C0-250B-830C-31A8-86C7AED08B4C}"/>
              </a:ext>
            </a:extLst>
          </p:cNvPr>
          <p:cNvSpPr txBox="1"/>
          <p:nvPr/>
        </p:nvSpPr>
        <p:spPr>
          <a:xfrm>
            <a:off x="3657600" y="5319425"/>
            <a:ext cx="1809587" cy="276999"/>
          </a:xfrm>
          <a:prstGeom prst="rect">
            <a:avLst/>
          </a:prstGeom>
          <a:noFill/>
        </p:spPr>
        <p:txBody>
          <a:bodyPr wrap="square">
            <a:spAutoFit/>
          </a:bodyPr>
          <a:lstStyle/>
          <a:p>
            <a:r>
              <a:rPr lang="en-US" sz="1200" dirty="0">
                <a:latin typeface="Cambria" panose="02040503050406030204" pitchFamily="18" charset="0"/>
              </a:rPr>
              <a:t>Compound score&gt;0.05</a:t>
            </a:r>
          </a:p>
        </p:txBody>
      </p:sp>
      <p:sp>
        <p:nvSpPr>
          <p:cNvPr id="8" name="TextBox 7">
            <a:extLst>
              <a:ext uri="{FF2B5EF4-FFF2-40B4-BE49-F238E27FC236}">
                <a16:creationId xmlns:a16="http://schemas.microsoft.com/office/drawing/2014/main" id="{6D345C07-AF89-27A9-52ED-9A072DD22089}"/>
              </a:ext>
            </a:extLst>
          </p:cNvPr>
          <p:cNvSpPr txBox="1"/>
          <p:nvPr/>
        </p:nvSpPr>
        <p:spPr>
          <a:xfrm>
            <a:off x="1632351" y="5326149"/>
            <a:ext cx="1809587" cy="276999"/>
          </a:xfrm>
          <a:prstGeom prst="rect">
            <a:avLst/>
          </a:prstGeom>
          <a:noFill/>
        </p:spPr>
        <p:txBody>
          <a:bodyPr wrap="square">
            <a:spAutoFit/>
          </a:bodyPr>
          <a:lstStyle/>
          <a:p>
            <a:r>
              <a:rPr lang="en-US" sz="1200" dirty="0">
                <a:latin typeface="Cambria" panose="02040503050406030204" pitchFamily="18" charset="0"/>
              </a:rPr>
              <a:t>Compound score &lt; -0.05</a:t>
            </a:r>
          </a:p>
        </p:txBody>
      </p:sp>
      <p:sp>
        <p:nvSpPr>
          <p:cNvPr id="9" name="TextBox 8">
            <a:extLst>
              <a:ext uri="{FF2B5EF4-FFF2-40B4-BE49-F238E27FC236}">
                <a16:creationId xmlns:a16="http://schemas.microsoft.com/office/drawing/2014/main" id="{BCF8C7A0-644C-9281-BA23-E3A94C913B8E}"/>
              </a:ext>
            </a:extLst>
          </p:cNvPr>
          <p:cNvSpPr txBox="1"/>
          <p:nvPr/>
        </p:nvSpPr>
        <p:spPr>
          <a:xfrm>
            <a:off x="5820021" y="5319425"/>
            <a:ext cx="1809587" cy="276999"/>
          </a:xfrm>
          <a:prstGeom prst="rect">
            <a:avLst/>
          </a:prstGeom>
          <a:noFill/>
        </p:spPr>
        <p:txBody>
          <a:bodyPr wrap="square">
            <a:spAutoFit/>
          </a:bodyPr>
          <a:lstStyle/>
          <a:p>
            <a:r>
              <a:rPr lang="en-US" sz="1200" dirty="0">
                <a:latin typeface="Cambria" panose="02040503050406030204" pitchFamily="18" charset="0"/>
              </a:rPr>
              <a:t>Other</a:t>
            </a:r>
          </a:p>
        </p:txBody>
      </p:sp>
    </p:spTree>
    <p:extLst>
      <p:ext uri="{BB962C8B-B14F-4D97-AF65-F5344CB8AC3E}">
        <p14:creationId xmlns:p14="http://schemas.microsoft.com/office/powerpoint/2010/main" val="2445364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07AB90-9207-1183-17BB-8A5D75AD6CA0}"/>
              </a:ext>
            </a:extLst>
          </p:cNvPr>
          <p:cNvSpPr txBox="1"/>
          <p:nvPr/>
        </p:nvSpPr>
        <p:spPr>
          <a:xfrm>
            <a:off x="208678" y="759610"/>
            <a:ext cx="3830005" cy="780827"/>
          </a:xfrm>
          <a:prstGeom prst="rect">
            <a:avLst/>
          </a:prstGeom>
        </p:spPr>
        <p:txBody>
          <a:bodyPr vert="horz" lIns="91440" tIns="45720" rIns="91440" bIns="45720" rtlCol="0" anchor="b">
            <a:normAutofit fontScale="70000" lnSpcReduction="20000"/>
          </a:bodyPr>
          <a:lstStyle/>
          <a:p>
            <a:pPr algn="ctr">
              <a:lnSpc>
                <a:spcPct val="90000"/>
              </a:lnSpc>
              <a:spcBef>
                <a:spcPct val="0"/>
              </a:spcBef>
              <a:spcAft>
                <a:spcPts val="600"/>
              </a:spcAft>
            </a:pPr>
            <a:r>
              <a:rPr lang="en-US" sz="3700" b="1" dirty="0">
                <a:latin typeface="+mj-lt"/>
                <a:ea typeface="+mj-ea"/>
                <a:cs typeface="+mj-cs"/>
              </a:rPr>
              <a:t>Stance score </a:t>
            </a:r>
          </a:p>
          <a:p>
            <a:pPr algn="ctr">
              <a:lnSpc>
                <a:spcPct val="90000"/>
              </a:lnSpc>
              <a:spcBef>
                <a:spcPct val="0"/>
              </a:spcBef>
              <a:spcAft>
                <a:spcPts val="600"/>
              </a:spcAft>
            </a:pPr>
            <a:r>
              <a:rPr lang="en-US" sz="3700" b="1" dirty="0">
                <a:latin typeface="+mj-lt"/>
                <a:ea typeface="+mj-ea"/>
                <a:cs typeface="+mj-cs"/>
              </a:rPr>
              <a:t>LLM</a:t>
            </a:r>
          </a:p>
        </p:txBody>
      </p:sp>
      <p:sp>
        <p:nvSpPr>
          <p:cNvPr id="6" name="TextBox 5">
            <a:extLst>
              <a:ext uri="{FF2B5EF4-FFF2-40B4-BE49-F238E27FC236}">
                <a16:creationId xmlns:a16="http://schemas.microsoft.com/office/drawing/2014/main" id="{B5645424-E0D5-2F7D-44FB-87BD0406C7E0}"/>
              </a:ext>
            </a:extLst>
          </p:cNvPr>
          <p:cNvSpPr txBox="1"/>
          <p:nvPr/>
        </p:nvSpPr>
        <p:spPr>
          <a:xfrm>
            <a:off x="665794" y="1540437"/>
            <a:ext cx="3492632" cy="4481227"/>
          </a:xfrm>
          <a:prstGeom prst="rect">
            <a:avLst/>
          </a:prstGeom>
          <a:noFill/>
        </p:spPr>
        <p:txBody>
          <a:bodyPr wrap="square">
            <a:spAutoFit/>
          </a:bodyPr>
          <a:lstStyle/>
          <a:p>
            <a:pPr algn="l">
              <a:buFont typeface="+mj-lt"/>
              <a:buAutoNum type="arabicPeriod"/>
            </a:pPr>
            <a:endParaRPr lang="en-US" sz="2000" b="0" i="0" dirty="0">
              <a:effectLst/>
              <a:cs typeface="Times New Roman" panose="02020603050405020304" pitchFamily="18" charset="0"/>
            </a:endParaRPr>
          </a:p>
          <a:p>
            <a:pPr>
              <a:lnSpc>
                <a:spcPct val="90000"/>
              </a:lnSpc>
              <a:spcAft>
                <a:spcPts val="600"/>
              </a:spcAft>
            </a:pPr>
            <a:r>
              <a:rPr lang="en-US" sz="2000" i="0" dirty="0">
                <a:effectLst/>
                <a:cs typeface="Times New Roman" panose="02020603050405020304" pitchFamily="18" charset="0"/>
              </a:rPr>
              <a:t>Stance is defined as the expression of the speaker’s standpoint and judgment toward a given proposition.</a:t>
            </a:r>
            <a:endParaRPr lang="en-US" sz="2000" dirty="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000" i="0" dirty="0">
              <a:effectLst/>
              <a:cs typeface="Times New Roman" panose="02020603050405020304" pitchFamily="18" charset="0"/>
            </a:endParaRPr>
          </a:p>
          <a:p>
            <a:pPr>
              <a:lnSpc>
                <a:spcPct val="90000"/>
              </a:lnSpc>
              <a:spcAft>
                <a:spcPts val="600"/>
              </a:spcAft>
            </a:pPr>
            <a:r>
              <a:rPr lang="en-US" sz="2000" i="0" dirty="0">
                <a:effectLst/>
                <a:cs typeface="Times New Roman" panose="02020603050405020304" pitchFamily="18" charset="0"/>
              </a:rPr>
              <a:t> </a:t>
            </a:r>
            <a:r>
              <a:rPr lang="en-US" sz="2000" i="0" dirty="0">
                <a:effectLst/>
                <a:cs typeface="Times New Roman" panose="02020603050405020304" pitchFamily="18" charset="0"/>
                <a:hlinkClick r:id="rId2">
                  <a:extLst>
                    <a:ext uri="{A12FA001-AC4F-418D-AE19-62706E023703}">
                      <ahyp:hlinkClr xmlns:ahyp="http://schemas.microsoft.com/office/drawing/2018/hyperlinkcolor" val="tx"/>
                    </a:ext>
                  </a:extLst>
                </a:hlinkClick>
              </a:rPr>
              <a:t>Stance detection</a:t>
            </a:r>
            <a:r>
              <a:rPr lang="en-US" sz="2000" i="0" dirty="0">
                <a:effectLst/>
                <a:cs typeface="Times New Roman" panose="02020603050405020304" pitchFamily="18" charset="0"/>
              </a:rPr>
              <a:t> plays a major role in analytical studies measuring public opinion on social media, particularly on political and social issues. The nature of these issues is usually controversial, wherein people express opposing opinions.</a:t>
            </a:r>
          </a:p>
          <a:p>
            <a:pPr>
              <a:lnSpc>
                <a:spcPct val="90000"/>
              </a:lnSpc>
              <a:spcAft>
                <a:spcPts val="600"/>
              </a:spcAft>
            </a:pPr>
            <a:endParaRPr lang="en-US" b="0" i="0" dirty="0">
              <a:effectLst/>
              <a:cs typeface="Times New Roman" panose="02020603050405020304" pitchFamily="18" charset="0"/>
            </a:endParaRPr>
          </a:p>
        </p:txBody>
      </p:sp>
      <p:pic>
        <p:nvPicPr>
          <p:cNvPr id="13" name="Picture 12" descr="A diagram of a process&#10;&#10;Description automatically generated">
            <a:extLst>
              <a:ext uri="{FF2B5EF4-FFF2-40B4-BE49-F238E27FC236}">
                <a16:creationId xmlns:a16="http://schemas.microsoft.com/office/drawing/2014/main" id="{05DDF7FD-D3AB-5C08-29D3-158CC9F5AA29}"/>
              </a:ext>
            </a:extLst>
          </p:cNvPr>
          <p:cNvPicPr>
            <a:picLocks noChangeAspect="1"/>
          </p:cNvPicPr>
          <p:nvPr/>
        </p:nvPicPr>
        <p:blipFill>
          <a:blip r:embed="rId3"/>
          <a:stretch>
            <a:fillRect/>
          </a:stretch>
        </p:blipFill>
        <p:spPr>
          <a:xfrm>
            <a:off x="4793112" y="1071958"/>
            <a:ext cx="6480927" cy="3107813"/>
          </a:xfrm>
          <a:prstGeom prst="rect">
            <a:avLst/>
          </a:prstGeom>
        </p:spPr>
      </p:pic>
      <p:sp>
        <p:nvSpPr>
          <p:cNvPr id="15" name="TextBox 14">
            <a:extLst>
              <a:ext uri="{FF2B5EF4-FFF2-40B4-BE49-F238E27FC236}">
                <a16:creationId xmlns:a16="http://schemas.microsoft.com/office/drawing/2014/main" id="{14A58187-DCE8-BB35-205D-36E47C26D273}"/>
              </a:ext>
            </a:extLst>
          </p:cNvPr>
          <p:cNvSpPr txBox="1"/>
          <p:nvPr/>
        </p:nvSpPr>
        <p:spPr>
          <a:xfrm>
            <a:off x="5094514" y="4462866"/>
            <a:ext cx="6096000" cy="1892826"/>
          </a:xfrm>
          <a:prstGeom prst="rect">
            <a:avLst/>
          </a:prstGeom>
          <a:noFill/>
        </p:spPr>
        <p:txBody>
          <a:bodyPr wrap="square">
            <a:spAutoFit/>
          </a:bodyPr>
          <a:lstStyle/>
          <a:p>
            <a:r>
              <a:rPr lang="en-US" dirty="0" err="1">
                <a:solidFill>
                  <a:schemeClr val="bg2">
                    <a:lumMod val="10000"/>
                  </a:schemeClr>
                </a:solidFill>
                <a:effectLst/>
                <a:latin typeface="Helvetica Neue" panose="02000503000000020004" pitchFamily="2" charset="0"/>
              </a:rPr>
              <a:t>israel-palestine</a:t>
            </a:r>
            <a:r>
              <a:rPr lang="en-US" dirty="0">
                <a:solidFill>
                  <a:schemeClr val="bg2">
                    <a:lumMod val="10000"/>
                  </a:schemeClr>
                </a:solidFill>
                <a:effectLst/>
                <a:latin typeface="Helvetica Neue" panose="02000503000000020004" pitchFamily="2" charset="0"/>
              </a:rPr>
              <a:t> stance: [pro-</a:t>
            </a:r>
            <a:r>
              <a:rPr lang="en-US" dirty="0" err="1">
                <a:solidFill>
                  <a:schemeClr val="bg2">
                    <a:lumMod val="10000"/>
                  </a:schemeClr>
                </a:solidFill>
                <a:effectLst/>
                <a:latin typeface="Helvetica Neue" panose="02000503000000020004" pitchFamily="2" charset="0"/>
              </a:rPr>
              <a:t>israel</a:t>
            </a:r>
            <a:r>
              <a:rPr lang="en-US" dirty="0">
                <a:solidFill>
                  <a:schemeClr val="bg2">
                    <a:lumMod val="10000"/>
                  </a:schemeClr>
                </a:solidFill>
                <a:effectLst/>
                <a:latin typeface="Helvetica Neue" panose="02000503000000020004" pitchFamily="2" charset="0"/>
              </a:rPr>
              <a:t>/impartial/pro-</a:t>
            </a:r>
            <a:r>
              <a:rPr lang="en-US" dirty="0" err="1">
                <a:solidFill>
                  <a:schemeClr val="bg2">
                    <a:lumMod val="10000"/>
                  </a:schemeClr>
                </a:solidFill>
                <a:effectLst/>
                <a:latin typeface="Helvetica Neue" panose="02000503000000020004" pitchFamily="2" charset="0"/>
              </a:rPr>
              <a:t>palestine</a:t>
            </a:r>
            <a:r>
              <a:rPr lang="en-US" dirty="0">
                <a:solidFill>
                  <a:schemeClr val="bg2">
                    <a:lumMod val="10000"/>
                  </a:schemeClr>
                </a:solidFill>
                <a:effectLst/>
                <a:latin typeface="Helvetica Neue" panose="02000503000000020004" pitchFamily="2" charset="0"/>
              </a:rPr>
              <a:t>]</a:t>
            </a:r>
          </a:p>
          <a:p>
            <a:r>
              <a:rPr lang="en-US" dirty="0">
                <a:solidFill>
                  <a:schemeClr val="bg2">
                    <a:lumMod val="10000"/>
                  </a:schemeClr>
                </a:solidFill>
                <a:effectLst/>
                <a:latin typeface="Helvetica Neue" panose="02000503000000020004" pitchFamily="2" charset="0"/>
              </a:rPr>
              <a:t>score: </a:t>
            </a:r>
            <a:r>
              <a:rPr lang="en-US" sz="1800" dirty="0">
                <a:solidFill>
                  <a:schemeClr val="bg2">
                    <a:lumMod val="10000"/>
                  </a:schemeClr>
                </a:solidFill>
              </a:rPr>
              <a:t>[-1, 0, 1]</a:t>
            </a:r>
            <a:endParaRPr lang="en-US" dirty="0">
              <a:solidFill>
                <a:schemeClr val="bg2">
                  <a:lumMod val="10000"/>
                </a:schemeClr>
              </a:solidFill>
              <a:effectLst/>
              <a:latin typeface="Helvetica Neue" panose="02000503000000020004" pitchFamily="2" charset="0"/>
            </a:endParaRPr>
          </a:p>
          <a:p>
            <a:r>
              <a:rPr lang="en-US" dirty="0">
                <a:solidFill>
                  <a:schemeClr val="bg2">
                    <a:lumMod val="10000"/>
                  </a:schemeClr>
                </a:solidFill>
                <a:effectLst/>
                <a:latin typeface="Helvetica Neue" panose="02000503000000020004" pitchFamily="2" charset="0"/>
              </a:rPr>
              <a:t>reason</a:t>
            </a:r>
          </a:p>
          <a:p>
            <a:r>
              <a:rPr lang="en-US" dirty="0" err="1">
                <a:solidFill>
                  <a:schemeClr val="bg2">
                    <a:lumMod val="10000"/>
                  </a:schemeClr>
                </a:solidFill>
                <a:effectLst/>
                <a:latin typeface="Helvetica Neue" panose="02000503000000020004" pitchFamily="2" charset="0"/>
              </a:rPr>
              <a:t>russia-ukraine</a:t>
            </a:r>
            <a:r>
              <a:rPr lang="en-US" dirty="0">
                <a:solidFill>
                  <a:schemeClr val="bg2">
                    <a:lumMod val="10000"/>
                  </a:schemeClr>
                </a:solidFill>
                <a:effectLst/>
                <a:latin typeface="Helvetica Neue" panose="02000503000000020004" pitchFamily="2" charset="0"/>
              </a:rPr>
              <a:t> stance: [pro-</a:t>
            </a:r>
            <a:r>
              <a:rPr lang="en-US" dirty="0" err="1">
                <a:solidFill>
                  <a:schemeClr val="bg2">
                    <a:lumMod val="10000"/>
                  </a:schemeClr>
                </a:solidFill>
                <a:effectLst/>
                <a:latin typeface="Helvetica Neue" panose="02000503000000020004" pitchFamily="2" charset="0"/>
              </a:rPr>
              <a:t>russia</a:t>
            </a:r>
            <a:r>
              <a:rPr lang="en-US" dirty="0">
                <a:solidFill>
                  <a:schemeClr val="bg2">
                    <a:lumMod val="10000"/>
                  </a:schemeClr>
                </a:solidFill>
                <a:effectLst/>
                <a:latin typeface="Helvetica Neue" panose="02000503000000020004" pitchFamily="2" charset="0"/>
              </a:rPr>
              <a:t>/impartial/pro-</a:t>
            </a:r>
            <a:r>
              <a:rPr lang="en-US" dirty="0" err="1">
                <a:solidFill>
                  <a:schemeClr val="bg2">
                    <a:lumMod val="10000"/>
                  </a:schemeClr>
                </a:solidFill>
                <a:effectLst/>
                <a:latin typeface="Helvetica Neue" panose="02000503000000020004" pitchFamily="2" charset="0"/>
              </a:rPr>
              <a:t>ukraine</a:t>
            </a:r>
            <a:r>
              <a:rPr lang="en-US" dirty="0">
                <a:solidFill>
                  <a:schemeClr val="bg2">
                    <a:lumMod val="10000"/>
                  </a:schemeClr>
                </a:solidFill>
                <a:effectLst/>
                <a:latin typeface="Helvetica Neue" panose="02000503000000020004" pitchFamily="2" charset="0"/>
              </a:rPr>
              <a:t>]</a:t>
            </a:r>
          </a:p>
          <a:p>
            <a:pPr marL="25400" lvl="0" algn="l" rtl="0">
              <a:lnSpc>
                <a:spcPct val="150000"/>
              </a:lnSpc>
              <a:spcBef>
                <a:spcPts val="0"/>
              </a:spcBef>
              <a:spcAft>
                <a:spcPts val="0"/>
              </a:spcAft>
              <a:buSzPts val="3200"/>
            </a:pPr>
            <a:r>
              <a:rPr lang="en-US" dirty="0">
                <a:solidFill>
                  <a:schemeClr val="bg2">
                    <a:lumMod val="10000"/>
                  </a:schemeClr>
                </a:solidFill>
                <a:effectLst/>
                <a:latin typeface="Helvetica Neue" panose="02000503000000020004" pitchFamily="2" charset="0"/>
              </a:rPr>
              <a:t>score: </a:t>
            </a:r>
            <a:r>
              <a:rPr lang="en-US" sz="1800" dirty="0">
                <a:solidFill>
                  <a:schemeClr val="bg2">
                    <a:lumMod val="10000"/>
                  </a:schemeClr>
                </a:solidFill>
              </a:rPr>
              <a:t>[-1, 0, 1]</a:t>
            </a:r>
          </a:p>
          <a:p>
            <a:r>
              <a:rPr lang="en-US" dirty="0">
                <a:solidFill>
                  <a:schemeClr val="bg2">
                    <a:lumMod val="10000"/>
                  </a:schemeClr>
                </a:solidFill>
                <a:effectLst/>
                <a:latin typeface="Helvetica Neue" panose="02000503000000020004" pitchFamily="2" charset="0"/>
              </a:rPr>
              <a:t>reason</a:t>
            </a:r>
          </a:p>
        </p:txBody>
      </p:sp>
    </p:spTree>
    <p:extLst>
      <p:ext uri="{BB962C8B-B14F-4D97-AF65-F5344CB8AC3E}">
        <p14:creationId xmlns:p14="http://schemas.microsoft.com/office/powerpoint/2010/main" val="332742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07AB90-9207-1183-17BB-8A5D75AD6CA0}"/>
              </a:ext>
            </a:extLst>
          </p:cNvPr>
          <p:cNvSpPr txBox="1"/>
          <p:nvPr/>
        </p:nvSpPr>
        <p:spPr>
          <a:xfrm>
            <a:off x="1438764" y="348988"/>
            <a:ext cx="4363322" cy="98526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b="1" dirty="0">
                <a:latin typeface="+mj-lt"/>
                <a:ea typeface="+mj-ea"/>
                <a:cs typeface="+mj-cs"/>
              </a:rPr>
              <a:t>LLAMA-2</a:t>
            </a:r>
          </a:p>
        </p:txBody>
      </p:sp>
      <p:sp>
        <p:nvSpPr>
          <p:cNvPr id="6" name="TextBox 5">
            <a:extLst>
              <a:ext uri="{FF2B5EF4-FFF2-40B4-BE49-F238E27FC236}">
                <a16:creationId xmlns:a16="http://schemas.microsoft.com/office/drawing/2014/main" id="{B5645424-E0D5-2F7D-44FB-87BD0406C7E0}"/>
              </a:ext>
            </a:extLst>
          </p:cNvPr>
          <p:cNvSpPr txBox="1"/>
          <p:nvPr/>
        </p:nvSpPr>
        <p:spPr>
          <a:xfrm>
            <a:off x="444850" y="1661450"/>
            <a:ext cx="3421168" cy="4278094"/>
          </a:xfrm>
          <a:prstGeom prst="rect">
            <a:avLst/>
          </a:prstGeom>
          <a:noFill/>
        </p:spPr>
        <p:txBody>
          <a:bodyPr wrap="square">
            <a:spAutoFit/>
          </a:bodyPr>
          <a:lstStyle/>
          <a:p>
            <a:pPr algn="l">
              <a:buFont typeface="+mj-lt"/>
              <a:buAutoNum type="arabicPeriod"/>
            </a:pPr>
            <a:endParaRPr lang="en-US" sz="2000" b="0" i="0" dirty="0">
              <a:effectLst/>
              <a:cs typeface="Times New Roman" panose="02020603050405020304" pitchFamily="18" charset="0"/>
            </a:endParaRPr>
          </a:p>
          <a:p>
            <a:pPr>
              <a:lnSpc>
                <a:spcPct val="90000"/>
              </a:lnSpc>
              <a:spcAft>
                <a:spcPts val="600"/>
              </a:spcAft>
            </a:pPr>
            <a:r>
              <a:rPr lang="en-US" sz="2000" b="0" i="0" dirty="0">
                <a:solidFill>
                  <a:srgbClr val="111827"/>
                </a:solidFill>
                <a:effectLst/>
                <a:latin typeface="Charter" panose="02040503050506020203" pitchFamily="18" charset="0"/>
              </a:rPr>
              <a:t>The Llama 2 release introduces a family of pretrained and fine-tuned LLMs, ranging in scale from 7B to 70B parameters (7B, 13B, 70B). The pretrained models come with significant improvements over the Llama 1 models, including being trained on 40% more tokens, having a much longer context length and using grouped-query attention for fast inference.</a:t>
            </a:r>
            <a:endParaRPr lang="en-US" sz="2000" b="0" i="0" dirty="0">
              <a:effectLst/>
              <a:cs typeface="Times New Roman" panose="02020603050405020304" pitchFamily="18" charset="0"/>
            </a:endParaRPr>
          </a:p>
        </p:txBody>
      </p:sp>
      <p:pic>
        <p:nvPicPr>
          <p:cNvPr id="4" name="Picture 3" descr="A llama with a number on its head&#10;&#10;Description automatically generated">
            <a:extLst>
              <a:ext uri="{FF2B5EF4-FFF2-40B4-BE49-F238E27FC236}">
                <a16:creationId xmlns:a16="http://schemas.microsoft.com/office/drawing/2014/main" id="{6F911D97-D8E0-B366-D460-97312AA405A5}"/>
              </a:ext>
            </a:extLst>
          </p:cNvPr>
          <p:cNvPicPr>
            <a:picLocks noChangeAspect="1"/>
          </p:cNvPicPr>
          <p:nvPr/>
        </p:nvPicPr>
        <p:blipFill>
          <a:blip r:embed="rId2"/>
          <a:stretch>
            <a:fillRect/>
          </a:stretch>
        </p:blipFill>
        <p:spPr>
          <a:xfrm>
            <a:off x="4766562" y="536071"/>
            <a:ext cx="1420832" cy="798183"/>
          </a:xfrm>
          <a:prstGeom prst="rect">
            <a:avLst/>
          </a:prstGeom>
        </p:spPr>
      </p:pic>
      <p:pic>
        <p:nvPicPr>
          <p:cNvPr id="5" name="Picture 4" descr="A diagram of a product&#10;&#10;Description automatically generated">
            <a:extLst>
              <a:ext uri="{FF2B5EF4-FFF2-40B4-BE49-F238E27FC236}">
                <a16:creationId xmlns:a16="http://schemas.microsoft.com/office/drawing/2014/main" id="{04762AA7-7490-91A4-94E6-60AAA95F3B12}"/>
              </a:ext>
            </a:extLst>
          </p:cNvPr>
          <p:cNvPicPr>
            <a:picLocks noChangeAspect="1"/>
          </p:cNvPicPr>
          <p:nvPr/>
        </p:nvPicPr>
        <p:blipFill>
          <a:blip r:embed="rId3"/>
          <a:stretch>
            <a:fillRect/>
          </a:stretch>
        </p:blipFill>
        <p:spPr>
          <a:xfrm>
            <a:off x="3974750" y="1956123"/>
            <a:ext cx="7772400" cy="3688748"/>
          </a:xfrm>
          <a:prstGeom prst="rect">
            <a:avLst/>
          </a:prstGeom>
        </p:spPr>
      </p:pic>
    </p:spTree>
    <p:extLst>
      <p:ext uri="{BB962C8B-B14F-4D97-AF65-F5344CB8AC3E}">
        <p14:creationId xmlns:p14="http://schemas.microsoft.com/office/powerpoint/2010/main" val="3426143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07AB90-9207-1183-17BB-8A5D75AD6CA0}"/>
              </a:ext>
            </a:extLst>
          </p:cNvPr>
          <p:cNvSpPr txBox="1"/>
          <p:nvPr/>
        </p:nvSpPr>
        <p:spPr>
          <a:xfrm>
            <a:off x="3093392" y="21755"/>
            <a:ext cx="4363322" cy="98526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b="1" dirty="0">
                <a:latin typeface="+mj-lt"/>
                <a:ea typeface="+mj-ea"/>
                <a:cs typeface="+mj-cs"/>
              </a:rPr>
              <a:t>LLAMA-2 PROMPT</a:t>
            </a:r>
          </a:p>
        </p:txBody>
      </p:sp>
      <p:pic>
        <p:nvPicPr>
          <p:cNvPr id="4" name="Picture 3" descr="A llama with a number on its head&#10;&#10;Description automatically generated">
            <a:extLst>
              <a:ext uri="{FF2B5EF4-FFF2-40B4-BE49-F238E27FC236}">
                <a16:creationId xmlns:a16="http://schemas.microsoft.com/office/drawing/2014/main" id="{6F911D97-D8E0-B366-D460-97312AA405A5}"/>
              </a:ext>
            </a:extLst>
          </p:cNvPr>
          <p:cNvPicPr>
            <a:picLocks noChangeAspect="1"/>
          </p:cNvPicPr>
          <p:nvPr/>
        </p:nvPicPr>
        <p:blipFill>
          <a:blip r:embed="rId2"/>
          <a:stretch>
            <a:fillRect/>
          </a:stretch>
        </p:blipFill>
        <p:spPr>
          <a:xfrm>
            <a:off x="7287986" y="260546"/>
            <a:ext cx="1420832" cy="798183"/>
          </a:xfrm>
          <a:prstGeom prst="rect">
            <a:avLst/>
          </a:prstGeom>
        </p:spPr>
      </p:pic>
      <p:sp>
        <p:nvSpPr>
          <p:cNvPr id="8" name="Rectangle 7">
            <a:extLst>
              <a:ext uri="{FF2B5EF4-FFF2-40B4-BE49-F238E27FC236}">
                <a16:creationId xmlns:a16="http://schemas.microsoft.com/office/drawing/2014/main" id="{1463AF1E-D226-1568-79FA-0CF8051CF954}"/>
              </a:ext>
            </a:extLst>
          </p:cNvPr>
          <p:cNvSpPr/>
          <p:nvPr/>
        </p:nvSpPr>
        <p:spPr>
          <a:xfrm>
            <a:off x="1396299" y="1317835"/>
            <a:ext cx="9184615" cy="45931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01435E-4413-8214-E78C-333AD87F4DFB}"/>
              </a:ext>
            </a:extLst>
          </p:cNvPr>
          <p:cNvSpPr txBox="1"/>
          <p:nvPr/>
        </p:nvSpPr>
        <p:spPr>
          <a:xfrm>
            <a:off x="6256770" y="3429000"/>
            <a:ext cx="2228644" cy="362989"/>
          </a:xfrm>
          <a:prstGeom prst="rect">
            <a:avLst/>
          </a:prstGeom>
        </p:spPr>
        <p:txBody>
          <a:bodyPr vert="horz" lIns="91440" tIns="45720" rIns="91440" bIns="45720" rtlCol="0" anchor="b">
            <a:normAutofit fontScale="62500" lnSpcReduction="20000"/>
          </a:bodyPr>
          <a:lstStyle/>
          <a:p>
            <a:pPr algn="ctr">
              <a:lnSpc>
                <a:spcPct val="90000"/>
              </a:lnSpc>
              <a:spcBef>
                <a:spcPct val="0"/>
              </a:spcBef>
              <a:spcAft>
                <a:spcPts val="600"/>
              </a:spcAft>
            </a:pPr>
            <a:r>
              <a:rPr lang="en-US" sz="3700" b="1" dirty="0">
                <a:latin typeface="+mj-lt"/>
                <a:ea typeface="+mj-ea"/>
                <a:cs typeface="+mj-cs"/>
              </a:rPr>
              <a:t>prompt</a:t>
            </a:r>
          </a:p>
        </p:txBody>
      </p:sp>
      <p:pic>
        <p:nvPicPr>
          <p:cNvPr id="12" name="Picture 11" descr="A screenshot of a computer&#10;&#10;Description automatically generated">
            <a:extLst>
              <a:ext uri="{FF2B5EF4-FFF2-40B4-BE49-F238E27FC236}">
                <a16:creationId xmlns:a16="http://schemas.microsoft.com/office/drawing/2014/main" id="{A469501D-A848-AE6F-5529-7AE97E755DBB}"/>
              </a:ext>
            </a:extLst>
          </p:cNvPr>
          <p:cNvPicPr>
            <a:picLocks noChangeAspect="1"/>
          </p:cNvPicPr>
          <p:nvPr/>
        </p:nvPicPr>
        <p:blipFill>
          <a:blip r:embed="rId3"/>
          <a:stretch>
            <a:fillRect/>
          </a:stretch>
        </p:blipFill>
        <p:spPr>
          <a:xfrm>
            <a:off x="1520020" y="1450659"/>
            <a:ext cx="8908494" cy="4250285"/>
          </a:xfrm>
          <a:prstGeom prst="rect">
            <a:avLst/>
          </a:prstGeom>
        </p:spPr>
      </p:pic>
    </p:spTree>
    <p:extLst>
      <p:ext uri="{BB962C8B-B14F-4D97-AF65-F5344CB8AC3E}">
        <p14:creationId xmlns:p14="http://schemas.microsoft.com/office/powerpoint/2010/main" val="1149575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07AB90-9207-1183-17BB-8A5D75AD6CA0}"/>
              </a:ext>
            </a:extLst>
          </p:cNvPr>
          <p:cNvSpPr txBox="1"/>
          <p:nvPr/>
        </p:nvSpPr>
        <p:spPr>
          <a:xfrm>
            <a:off x="3093392" y="21755"/>
            <a:ext cx="4363322" cy="98526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b="1" dirty="0">
                <a:latin typeface="+mj-lt"/>
                <a:ea typeface="+mj-ea"/>
                <a:cs typeface="+mj-cs"/>
              </a:rPr>
              <a:t>LLAMA-2 RESULT</a:t>
            </a:r>
          </a:p>
        </p:txBody>
      </p:sp>
      <p:pic>
        <p:nvPicPr>
          <p:cNvPr id="4" name="Picture 3" descr="A llama with a number on its head&#10;&#10;Description automatically generated">
            <a:extLst>
              <a:ext uri="{FF2B5EF4-FFF2-40B4-BE49-F238E27FC236}">
                <a16:creationId xmlns:a16="http://schemas.microsoft.com/office/drawing/2014/main" id="{6F911D97-D8E0-B366-D460-97312AA405A5}"/>
              </a:ext>
            </a:extLst>
          </p:cNvPr>
          <p:cNvPicPr>
            <a:picLocks noChangeAspect="1"/>
          </p:cNvPicPr>
          <p:nvPr/>
        </p:nvPicPr>
        <p:blipFill>
          <a:blip r:embed="rId2"/>
          <a:stretch>
            <a:fillRect/>
          </a:stretch>
        </p:blipFill>
        <p:spPr>
          <a:xfrm>
            <a:off x="7287986" y="260546"/>
            <a:ext cx="1420832" cy="798183"/>
          </a:xfrm>
          <a:prstGeom prst="rect">
            <a:avLst/>
          </a:prstGeom>
        </p:spPr>
      </p:pic>
      <p:sp>
        <p:nvSpPr>
          <p:cNvPr id="8" name="Rectangle 7">
            <a:extLst>
              <a:ext uri="{FF2B5EF4-FFF2-40B4-BE49-F238E27FC236}">
                <a16:creationId xmlns:a16="http://schemas.microsoft.com/office/drawing/2014/main" id="{1463AF1E-D226-1568-79FA-0CF8051CF954}"/>
              </a:ext>
            </a:extLst>
          </p:cNvPr>
          <p:cNvSpPr/>
          <p:nvPr/>
        </p:nvSpPr>
        <p:spPr>
          <a:xfrm>
            <a:off x="1396299" y="1317835"/>
            <a:ext cx="9184615" cy="45931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paper with black text&#10;&#10;Description automatically generated">
            <a:extLst>
              <a:ext uri="{FF2B5EF4-FFF2-40B4-BE49-F238E27FC236}">
                <a16:creationId xmlns:a16="http://schemas.microsoft.com/office/drawing/2014/main" id="{9BD6C351-E2D6-50D8-415A-A06C1C399ACF}"/>
              </a:ext>
            </a:extLst>
          </p:cNvPr>
          <p:cNvPicPr>
            <a:picLocks noChangeAspect="1"/>
          </p:cNvPicPr>
          <p:nvPr/>
        </p:nvPicPr>
        <p:blipFill>
          <a:blip r:embed="rId3"/>
          <a:stretch>
            <a:fillRect/>
          </a:stretch>
        </p:blipFill>
        <p:spPr>
          <a:xfrm>
            <a:off x="1504044" y="1456629"/>
            <a:ext cx="8957128" cy="4325122"/>
          </a:xfrm>
          <a:prstGeom prst="rect">
            <a:avLst/>
          </a:prstGeom>
        </p:spPr>
      </p:pic>
    </p:spTree>
    <p:extLst>
      <p:ext uri="{BB962C8B-B14F-4D97-AF65-F5344CB8AC3E}">
        <p14:creationId xmlns:p14="http://schemas.microsoft.com/office/powerpoint/2010/main" val="3249762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3F62304-1190-48CA-BC12-23055EAF7909}"/>
              </a:ext>
            </a:extLst>
          </p:cNvPr>
          <p:cNvSpPr txBox="1"/>
          <p:nvPr/>
        </p:nvSpPr>
        <p:spPr>
          <a:xfrm>
            <a:off x="709957" y="348865"/>
            <a:ext cx="1070566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u="sng" kern="1200" dirty="0">
                <a:solidFill>
                  <a:srgbClr val="FFFFFF"/>
                </a:solidFill>
                <a:latin typeface="+mj-lt"/>
                <a:ea typeface="+mj-ea"/>
                <a:cs typeface="+mj-cs"/>
              </a:rPr>
              <a:t>Inference result</a:t>
            </a:r>
          </a:p>
        </p:txBody>
      </p:sp>
      <p:sp>
        <p:nvSpPr>
          <p:cNvPr id="7" name="TextBox 6">
            <a:extLst>
              <a:ext uri="{FF2B5EF4-FFF2-40B4-BE49-F238E27FC236}">
                <a16:creationId xmlns:a16="http://schemas.microsoft.com/office/drawing/2014/main" id="{90AF381A-3BEC-D4F1-4729-50DCB47D98F0}"/>
              </a:ext>
            </a:extLst>
          </p:cNvPr>
          <p:cNvSpPr txBox="1"/>
          <p:nvPr/>
        </p:nvSpPr>
        <p:spPr>
          <a:xfrm>
            <a:off x="941291" y="2438463"/>
            <a:ext cx="2130420" cy="1039772"/>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1: </a:t>
            </a:r>
          </a:p>
          <a:p>
            <a:pPr defTabSz="923544">
              <a:spcAft>
                <a:spcPts val="600"/>
              </a:spcAft>
            </a:pPr>
            <a:r>
              <a:rPr lang="en-US" sz="1414" kern="1200" dirty="0">
                <a:solidFill>
                  <a:schemeClr val="bg1"/>
                </a:solidFill>
                <a:latin typeface="Cambria" panose="02040503050406030204" pitchFamily="18" charset="0"/>
                <a:ea typeface="+mn-ea"/>
                <a:cs typeface="+mn-cs"/>
              </a:rPr>
              <a:t>We used the Reddit API wrapper called async Praw</a:t>
            </a:r>
            <a:endParaRPr lang="en-US" sz="1400"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25E9AE64-05BA-7B9E-1DDF-68F0B35085F5}"/>
              </a:ext>
            </a:extLst>
          </p:cNvPr>
          <p:cNvSpPr txBox="1"/>
          <p:nvPr/>
        </p:nvSpPr>
        <p:spPr>
          <a:xfrm>
            <a:off x="8408528" y="2281672"/>
            <a:ext cx="2926640" cy="1334340"/>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3: create a subreddit obj with parameter ‘all’.  </a:t>
            </a:r>
          </a:p>
          <a:p>
            <a:pPr defTabSz="923544">
              <a:spcAft>
                <a:spcPts val="600"/>
              </a:spcAft>
            </a:pPr>
            <a:endParaRPr lang="en-US" sz="1414" kern="1200" dirty="0">
              <a:solidFill>
                <a:schemeClr val="bg1"/>
              </a:solidFill>
              <a:latin typeface="Cambria" panose="02040503050406030204" pitchFamily="18" charset="0"/>
              <a:ea typeface="+mn-ea"/>
              <a:cs typeface="+mn-cs"/>
            </a:endParaRPr>
          </a:p>
          <a:p>
            <a:pPr defTabSz="923544">
              <a:spcAft>
                <a:spcPts val="600"/>
              </a:spcAft>
            </a:pPr>
            <a:r>
              <a:rPr lang="en-US" sz="1414" kern="1200" dirty="0">
                <a:solidFill>
                  <a:schemeClr val="bg1"/>
                </a:solidFill>
                <a:latin typeface="Cambria" panose="02040503050406030204" pitchFamily="18" charset="0"/>
                <a:ea typeface="+mn-ea"/>
                <a:cs typeface="+mn-cs"/>
              </a:rPr>
              <a:t>To scrape comment from all the subreddits</a:t>
            </a:r>
            <a:endParaRPr lang="en-US" sz="1400" dirty="0">
              <a:solidFill>
                <a:schemeClr val="bg1"/>
              </a:solidFill>
              <a:latin typeface="Cambria" panose="02040503050406030204" pitchFamily="18" charset="0"/>
            </a:endParaRPr>
          </a:p>
        </p:txBody>
      </p:sp>
      <p:sp>
        <p:nvSpPr>
          <p:cNvPr id="10" name="TextBox 9">
            <a:extLst>
              <a:ext uri="{FF2B5EF4-FFF2-40B4-BE49-F238E27FC236}">
                <a16:creationId xmlns:a16="http://schemas.microsoft.com/office/drawing/2014/main" id="{5882CA91-C7C1-C721-4B0D-FF8BD6DAF5CA}"/>
              </a:ext>
            </a:extLst>
          </p:cNvPr>
          <p:cNvSpPr txBox="1"/>
          <p:nvPr/>
        </p:nvSpPr>
        <p:spPr>
          <a:xfrm>
            <a:off x="8688281" y="4860550"/>
            <a:ext cx="2646887"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4: We used the search function from package to look for post which contains words from our topics, collect postIDs of only those posts, where the condition holds true</a:t>
            </a:r>
            <a:endParaRPr lang="en-US" sz="1400" dirty="0">
              <a:solidFill>
                <a:schemeClr val="bg1"/>
              </a:solidFill>
              <a:latin typeface="Cambria" panose="02040503050406030204" pitchFamily="18" charset="0"/>
            </a:endParaRPr>
          </a:p>
        </p:txBody>
      </p:sp>
      <p:sp>
        <p:nvSpPr>
          <p:cNvPr id="14" name="TextBox 13">
            <a:extLst>
              <a:ext uri="{FF2B5EF4-FFF2-40B4-BE49-F238E27FC236}">
                <a16:creationId xmlns:a16="http://schemas.microsoft.com/office/drawing/2014/main" id="{881EF405-3F9D-463A-23D4-B680CF229D7C}"/>
              </a:ext>
            </a:extLst>
          </p:cNvPr>
          <p:cNvSpPr txBox="1"/>
          <p:nvPr/>
        </p:nvSpPr>
        <p:spPr>
          <a:xfrm>
            <a:off x="926051" y="4860553"/>
            <a:ext cx="2657650"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6: We collect the subreddit, commentID, TS, Author, comment from the comments body that satisfies the previous condition and append those comments in the file.</a:t>
            </a:r>
            <a:endParaRPr lang="en-US" sz="1400" dirty="0">
              <a:solidFill>
                <a:schemeClr val="bg1"/>
              </a:solidFill>
              <a:latin typeface="Cambria" panose="02040503050406030204" pitchFamily="18" charset="0"/>
            </a:endParaRPr>
          </a:p>
        </p:txBody>
      </p:sp>
      <p:pic>
        <p:nvPicPr>
          <p:cNvPr id="1026" name="Picture 2">
            <a:extLst>
              <a:ext uri="{FF2B5EF4-FFF2-40B4-BE49-F238E27FC236}">
                <a16:creationId xmlns:a16="http://schemas.microsoft.com/office/drawing/2014/main" id="{421DFEB9-20CD-A359-97C6-B4D43CA62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048" y="1882135"/>
            <a:ext cx="7924800" cy="1917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39F9A0-2E93-4EF6-326E-CDBDDD8DBA5F}"/>
              </a:ext>
            </a:extLst>
          </p:cNvPr>
          <p:cNvSpPr txBox="1"/>
          <p:nvPr/>
        </p:nvSpPr>
        <p:spPr>
          <a:xfrm>
            <a:off x="1217705" y="4029546"/>
            <a:ext cx="9383486" cy="3139321"/>
          </a:xfrm>
          <a:prstGeom prst="rect">
            <a:avLst/>
          </a:prstGeom>
          <a:noFill/>
        </p:spPr>
        <p:txBody>
          <a:bodyPr wrap="square">
            <a:spAutoFit/>
          </a:bodyPr>
          <a:lstStyle/>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Among the 4000 comments, the Llama model successfully processed results for only 1944 comments, primarily due to the unavailability of the A100 GPU in Google </a:t>
            </a:r>
            <a:r>
              <a:rPr lang="en-US" sz="1800" b="0" i="0" u="none" strike="noStrike" dirty="0" err="1">
                <a:solidFill>
                  <a:srgbClr val="000000"/>
                </a:solidFill>
                <a:effectLst/>
                <a:latin typeface="Times New Roman" panose="02020603050405020304" pitchFamily="18" charset="0"/>
              </a:rPr>
              <a:t>Colab</a:t>
            </a:r>
            <a:r>
              <a:rPr lang="en-US" sz="1800" b="0" i="0" u="none" strike="noStrike" dirty="0">
                <a:solidFill>
                  <a:srgbClr val="000000"/>
                </a:solidFill>
                <a:effectLst/>
                <a:latin typeface="Times New Roman" panose="02020603050405020304" pitchFamily="18" charset="0"/>
              </a:rPr>
              <a:t> Pro. Consequently, our analysis is based on the 1944 comments that were successfully parsed.</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Times New Roman" panose="02020603050405020304" pitchFamily="18" charset="0"/>
              </a:rPr>
              <a:t>From these 1944 comments, it was observed that 952 commenters expressed an impartial stance about both wars. Interestingly, the majority of comments tended to favor Ukraine, irrespective of the commenter's stance on the Israel-Palestine war. Similarly, in the context of the Israel-Palestine war, a significant number of comments favored Palestine, regardless of the commenter's stance on the Russia-Ukraine war.</a:t>
            </a:r>
            <a:endParaRPr lang="en-US" b="0" dirty="0">
              <a:effectLst/>
            </a:endParaRPr>
          </a:p>
          <a:p>
            <a:br>
              <a:rPr lang="en-US" b="0" dirty="0">
                <a:effectLst/>
              </a:rPr>
            </a:br>
            <a:endParaRPr lang="en-US" dirty="0"/>
          </a:p>
        </p:txBody>
      </p:sp>
    </p:spTree>
    <p:extLst>
      <p:ext uri="{BB962C8B-B14F-4D97-AF65-F5344CB8AC3E}">
        <p14:creationId xmlns:p14="http://schemas.microsoft.com/office/powerpoint/2010/main" val="3955289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3F62304-1190-48CA-BC12-23055EAF7909}"/>
              </a:ext>
            </a:extLst>
          </p:cNvPr>
          <p:cNvSpPr txBox="1"/>
          <p:nvPr/>
        </p:nvSpPr>
        <p:spPr>
          <a:xfrm>
            <a:off x="709957" y="348865"/>
            <a:ext cx="1070566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bg1"/>
                </a:solidFill>
                <a:ea typeface="+mj-ea"/>
                <a:cs typeface="+mj-cs"/>
              </a:rPr>
              <a:t>Heatmap</a:t>
            </a:r>
          </a:p>
        </p:txBody>
      </p:sp>
      <p:sp>
        <p:nvSpPr>
          <p:cNvPr id="7" name="TextBox 6">
            <a:extLst>
              <a:ext uri="{FF2B5EF4-FFF2-40B4-BE49-F238E27FC236}">
                <a16:creationId xmlns:a16="http://schemas.microsoft.com/office/drawing/2014/main" id="{90AF381A-3BEC-D4F1-4729-50DCB47D98F0}"/>
              </a:ext>
            </a:extLst>
          </p:cNvPr>
          <p:cNvSpPr txBox="1"/>
          <p:nvPr/>
        </p:nvSpPr>
        <p:spPr>
          <a:xfrm>
            <a:off x="941291" y="2438463"/>
            <a:ext cx="2130420" cy="1039772"/>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1: </a:t>
            </a:r>
          </a:p>
          <a:p>
            <a:pPr defTabSz="923544">
              <a:spcAft>
                <a:spcPts val="600"/>
              </a:spcAft>
            </a:pPr>
            <a:r>
              <a:rPr lang="en-US" sz="1414" kern="1200" dirty="0">
                <a:solidFill>
                  <a:schemeClr val="bg1"/>
                </a:solidFill>
                <a:latin typeface="Cambria" panose="02040503050406030204" pitchFamily="18" charset="0"/>
                <a:ea typeface="+mn-ea"/>
                <a:cs typeface="+mn-cs"/>
              </a:rPr>
              <a:t>We used the Reddit API wrapper called async Praw</a:t>
            </a:r>
            <a:endParaRPr lang="en-US" sz="1400"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25E9AE64-05BA-7B9E-1DDF-68F0B35085F5}"/>
              </a:ext>
            </a:extLst>
          </p:cNvPr>
          <p:cNvSpPr txBox="1"/>
          <p:nvPr/>
        </p:nvSpPr>
        <p:spPr>
          <a:xfrm>
            <a:off x="8408528" y="2281672"/>
            <a:ext cx="2926640" cy="1334340"/>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3: create a subreddit obj with parameter ‘all’.  </a:t>
            </a:r>
          </a:p>
          <a:p>
            <a:pPr defTabSz="923544">
              <a:spcAft>
                <a:spcPts val="600"/>
              </a:spcAft>
            </a:pPr>
            <a:endParaRPr lang="en-US" sz="1414" kern="1200" dirty="0">
              <a:solidFill>
                <a:schemeClr val="bg1"/>
              </a:solidFill>
              <a:latin typeface="Cambria" panose="02040503050406030204" pitchFamily="18" charset="0"/>
              <a:ea typeface="+mn-ea"/>
              <a:cs typeface="+mn-cs"/>
            </a:endParaRPr>
          </a:p>
          <a:p>
            <a:pPr defTabSz="923544">
              <a:spcAft>
                <a:spcPts val="600"/>
              </a:spcAft>
            </a:pPr>
            <a:r>
              <a:rPr lang="en-US" sz="1414" kern="1200" dirty="0">
                <a:solidFill>
                  <a:schemeClr val="bg1"/>
                </a:solidFill>
                <a:latin typeface="Cambria" panose="02040503050406030204" pitchFamily="18" charset="0"/>
                <a:ea typeface="+mn-ea"/>
                <a:cs typeface="+mn-cs"/>
              </a:rPr>
              <a:t>To scrape comment from all the subreddits</a:t>
            </a:r>
            <a:endParaRPr lang="en-US" sz="1400" dirty="0">
              <a:solidFill>
                <a:schemeClr val="bg1"/>
              </a:solidFill>
              <a:latin typeface="Cambria" panose="02040503050406030204" pitchFamily="18" charset="0"/>
            </a:endParaRPr>
          </a:p>
        </p:txBody>
      </p:sp>
      <p:sp>
        <p:nvSpPr>
          <p:cNvPr id="10" name="TextBox 9">
            <a:extLst>
              <a:ext uri="{FF2B5EF4-FFF2-40B4-BE49-F238E27FC236}">
                <a16:creationId xmlns:a16="http://schemas.microsoft.com/office/drawing/2014/main" id="{5882CA91-C7C1-C721-4B0D-FF8BD6DAF5CA}"/>
              </a:ext>
            </a:extLst>
          </p:cNvPr>
          <p:cNvSpPr txBox="1"/>
          <p:nvPr/>
        </p:nvSpPr>
        <p:spPr>
          <a:xfrm>
            <a:off x="8688281" y="4860550"/>
            <a:ext cx="2646887"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4: We used the search function from package to look for post which contains words from our topics, collect postIDs of only those posts, where the condition holds true</a:t>
            </a:r>
            <a:endParaRPr lang="en-US" sz="1400" dirty="0">
              <a:solidFill>
                <a:schemeClr val="bg1"/>
              </a:solidFill>
              <a:latin typeface="Cambria" panose="02040503050406030204" pitchFamily="18" charset="0"/>
            </a:endParaRPr>
          </a:p>
        </p:txBody>
      </p:sp>
      <p:sp>
        <p:nvSpPr>
          <p:cNvPr id="14" name="TextBox 13">
            <a:extLst>
              <a:ext uri="{FF2B5EF4-FFF2-40B4-BE49-F238E27FC236}">
                <a16:creationId xmlns:a16="http://schemas.microsoft.com/office/drawing/2014/main" id="{881EF405-3F9D-463A-23D4-B680CF229D7C}"/>
              </a:ext>
            </a:extLst>
          </p:cNvPr>
          <p:cNvSpPr txBox="1"/>
          <p:nvPr/>
        </p:nvSpPr>
        <p:spPr>
          <a:xfrm>
            <a:off x="926051" y="4860553"/>
            <a:ext cx="2657650"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6: We collect the subreddit, commentID, TS, Author, comment from the comments body that satisfies the previous condition and append those comments in the file.</a:t>
            </a:r>
            <a:endParaRPr lang="en-US" sz="1400" dirty="0">
              <a:solidFill>
                <a:schemeClr val="bg1"/>
              </a:solidFill>
              <a:latin typeface="Cambria" panose="02040503050406030204" pitchFamily="18" charset="0"/>
            </a:endParaRPr>
          </a:p>
        </p:txBody>
      </p:sp>
      <p:sp>
        <p:nvSpPr>
          <p:cNvPr id="4" name="TextBox 3">
            <a:extLst>
              <a:ext uri="{FF2B5EF4-FFF2-40B4-BE49-F238E27FC236}">
                <a16:creationId xmlns:a16="http://schemas.microsoft.com/office/drawing/2014/main" id="{5939F9A0-2E93-4EF6-326E-CDBDDD8DBA5F}"/>
              </a:ext>
            </a:extLst>
          </p:cNvPr>
          <p:cNvSpPr txBox="1"/>
          <p:nvPr/>
        </p:nvSpPr>
        <p:spPr>
          <a:xfrm>
            <a:off x="6752766" y="2564746"/>
            <a:ext cx="4899799" cy="2862322"/>
          </a:xfrm>
          <a:prstGeom prst="rect">
            <a:avLst/>
          </a:prstGeom>
          <a:noFill/>
        </p:spPr>
        <p:txBody>
          <a:bodyPr wrap="square">
            <a:spAutoFit/>
          </a:bodyPr>
          <a:lstStyle/>
          <a:p>
            <a:pPr algn="l"/>
            <a:r>
              <a:rPr lang="en-US" b="0" i="0" dirty="0">
                <a:effectLst/>
                <a:latin typeface="Söhne"/>
              </a:rPr>
              <a:t>A heatmap is a graphical representation of data in which values are depicted as colors. It is a way to visualize the intensity of data at different points.</a:t>
            </a:r>
          </a:p>
          <a:p>
            <a:pPr algn="l"/>
            <a:r>
              <a:rPr lang="en-US" dirty="0">
                <a:latin typeface="Söhne"/>
              </a:rPr>
              <a:t>E</a:t>
            </a:r>
            <a:r>
              <a:rPr lang="en-US" b="0" i="0" dirty="0">
                <a:effectLst/>
                <a:latin typeface="Söhne"/>
              </a:rPr>
              <a:t>ach data point is represented by a color, with the intensity of the color corresponding to the value of the data at that point. The colors used in a heatmap are usually chosen from a gradient, where different colors represent different values. </a:t>
            </a:r>
          </a:p>
          <a:p>
            <a:br>
              <a:rPr lang="en-US" dirty="0"/>
            </a:br>
            <a:endParaRPr lang="en-US" dirty="0"/>
          </a:p>
        </p:txBody>
      </p:sp>
      <p:pic>
        <p:nvPicPr>
          <p:cNvPr id="3076" name="Picture 4">
            <a:extLst>
              <a:ext uri="{FF2B5EF4-FFF2-40B4-BE49-F238E27FC236}">
                <a16:creationId xmlns:a16="http://schemas.microsoft.com/office/drawing/2014/main" id="{26093ECB-067E-E9E1-0254-F6B2066CE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72" y="1839301"/>
            <a:ext cx="5881222" cy="442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455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3F62304-1190-48CA-BC12-23055EAF7909}"/>
              </a:ext>
            </a:extLst>
          </p:cNvPr>
          <p:cNvSpPr txBox="1"/>
          <p:nvPr/>
        </p:nvSpPr>
        <p:spPr>
          <a:xfrm>
            <a:off x="709957" y="348865"/>
            <a:ext cx="1070566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0" i="0" u="none" strike="noStrike" dirty="0">
                <a:solidFill>
                  <a:schemeClr val="bg1"/>
                </a:solidFill>
                <a:effectLst/>
                <a:latin typeface="Times New Roman" panose="02020603050405020304" pitchFamily="18" charset="0"/>
              </a:rPr>
              <a:t>Fisher's Exact Test</a:t>
            </a:r>
            <a:endParaRPr lang="en-US" sz="3600" kern="1200" dirty="0">
              <a:solidFill>
                <a:schemeClr val="bg1"/>
              </a:solidFill>
              <a:ea typeface="+mj-ea"/>
              <a:cs typeface="+mj-cs"/>
            </a:endParaRPr>
          </a:p>
        </p:txBody>
      </p:sp>
      <p:sp>
        <p:nvSpPr>
          <p:cNvPr id="7" name="TextBox 6">
            <a:extLst>
              <a:ext uri="{FF2B5EF4-FFF2-40B4-BE49-F238E27FC236}">
                <a16:creationId xmlns:a16="http://schemas.microsoft.com/office/drawing/2014/main" id="{90AF381A-3BEC-D4F1-4729-50DCB47D98F0}"/>
              </a:ext>
            </a:extLst>
          </p:cNvPr>
          <p:cNvSpPr txBox="1"/>
          <p:nvPr/>
        </p:nvSpPr>
        <p:spPr>
          <a:xfrm>
            <a:off x="941291" y="2438463"/>
            <a:ext cx="2130420" cy="1039772"/>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1: </a:t>
            </a:r>
          </a:p>
          <a:p>
            <a:pPr defTabSz="923544">
              <a:spcAft>
                <a:spcPts val="600"/>
              </a:spcAft>
            </a:pPr>
            <a:r>
              <a:rPr lang="en-US" sz="1414" kern="1200" dirty="0">
                <a:solidFill>
                  <a:schemeClr val="bg1"/>
                </a:solidFill>
                <a:latin typeface="Cambria" panose="02040503050406030204" pitchFamily="18" charset="0"/>
                <a:ea typeface="+mn-ea"/>
                <a:cs typeface="+mn-cs"/>
              </a:rPr>
              <a:t>We used the Reddit API wrapper called async Praw</a:t>
            </a:r>
            <a:endParaRPr lang="en-US" sz="1400"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25E9AE64-05BA-7B9E-1DDF-68F0B35085F5}"/>
              </a:ext>
            </a:extLst>
          </p:cNvPr>
          <p:cNvSpPr txBox="1"/>
          <p:nvPr/>
        </p:nvSpPr>
        <p:spPr>
          <a:xfrm>
            <a:off x="8408528" y="2281672"/>
            <a:ext cx="2926640" cy="1334340"/>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3: create a subreddit obj with parameter ‘all’.  </a:t>
            </a:r>
          </a:p>
          <a:p>
            <a:pPr defTabSz="923544">
              <a:spcAft>
                <a:spcPts val="600"/>
              </a:spcAft>
            </a:pPr>
            <a:endParaRPr lang="en-US" sz="1414" kern="1200" dirty="0">
              <a:solidFill>
                <a:schemeClr val="bg1"/>
              </a:solidFill>
              <a:latin typeface="Cambria" panose="02040503050406030204" pitchFamily="18" charset="0"/>
              <a:ea typeface="+mn-ea"/>
              <a:cs typeface="+mn-cs"/>
            </a:endParaRPr>
          </a:p>
          <a:p>
            <a:pPr defTabSz="923544">
              <a:spcAft>
                <a:spcPts val="600"/>
              </a:spcAft>
            </a:pPr>
            <a:r>
              <a:rPr lang="en-US" sz="1414" kern="1200" dirty="0">
                <a:solidFill>
                  <a:schemeClr val="bg1"/>
                </a:solidFill>
                <a:latin typeface="Cambria" panose="02040503050406030204" pitchFamily="18" charset="0"/>
                <a:ea typeface="+mn-ea"/>
                <a:cs typeface="+mn-cs"/>
              </a:rPr>
              <a:t>To scrape comment from all the subreddits</a:t>
            </a:r>
            <a:endParaRPr lang="en-US" sz="1400" dirty="0">
              <a:solidFill>
                <a:schemeClr val="bg1"/>
              </a:solidFill>
              <a:latin typeface="Cambria" panose="02040503050406030204" pitchFamily="18" charset="0"/>
            </a:endParaRPr>
          </a:p>
        </p:txBody>
      </p:sp>
      <p:sp>
        <p:nvSpPr>
          <p:cNvPr id="10" name="TextBox 9">
            <a:extLst>
              <a:ext uri="{FF2B5EF4-FFF2-40B4-BE49-F238E27FC236}">
                <a16:creationId xmlns:a16="http://schemas.microsoft.com/office/drawing/2014/main" id="{5882CA91-C7C1-C721-4B0D-FF8BD6DAF5CA}"/>
              </a:ext>
            </a:extLst>
          </p:cNvPr>
          <p:cNvSpPr txBox="1"/>
          <p:nvPr/>
        </p:nvSpPr>
        <p:spPr>
          <a:xfrm>
            <a:off x="8688281" y="4860550"/>
            <a:ext cx="2646887"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4: We used the search function from package to look for post which contains words from our topics, collect postIDs of only those posts, where the condition holds true</a:t>
            </a:r>
            <a:endParaRPr lang="en-US" sz="1400" dirty="0">
              <a:solidFill>
                <a:schemeClr val="bg1"/>
              </a:solidFill>
              <a:latin typeface="Cambria" panose="02040503050406030204" pitchFamily="18" charset="0"/>
            </a:endParaRPr>
          </a:p>
        </p:txBody>
      </p:sp>
      <p:sp>
        <p:nvSpPr>
          <p:cNvPr id="14" name="TextBox 13">
            <a:extLst>
              <a:ext uri="{FF2B5EF4-FFF2-40B4-BE49-F238E27FC236}">
                <a16:creationId xmlns:a16="http://schemas.microsoft.com/office/drawing/2014/main" id="{881EF405-3F9D-463A-23D4-B680CF229D7C}"/>
              </a:ext>
            </a:extLst>
          </p:cNvPr>
          <p:cNvSpPr txBox="1"/>
          <p:nvPr/>
        </p:nvSpPr>
        <p:spPr>
          <a:xfrm>
            <a:off x="926051" y="4860553"/>
            <a:ext cx="2657650"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6: We collect the subreddit, commentID, TS, Author, comment from the comments body that satisfies the previous condition and append those comments in the file.</a:t>
            </a:r>
            <a:endParaRPr lang="en-US" sz="1400" dirty="0">
              <a:solidFill>
                <a:schemeClr val="bg1"/>
              </a:solidFill>
              <a:latin typeface="Cambria" panose="02040503050406030204" pitchFamily="18" charset="0"/>
            </a:endParaRPr>
          </a:p>
        </p:txBody>
      </p:sp>
      <p:sp>
        <p:nvSpPr>
          <p:cNvPr id="5" name="TextBox 4">
            <a:extLst>
              <a:ext uri="{FF2B5EF4-FFF2-40B4-BE49-F238E27FC236}">
                <a16:creationId xmlns:a16="http://schemas.microsoft.com/office/drawing/2014/main" id="{E9EA15AA-7B51-D575-FF78-F2102766A5BB}"/>
              </a:ext>
            </a:extLst>
          </p:cNvPr>
          <p:cNvSpPr txBox="1"/>
          <p:nvPr/>
        </p:nvSpPr>
        <p:spPr>
          <a:xfrm>
            <a:off x="465961" y="1677575"/>
            <a:ext cx="11193654" cy="5078313"/>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Due to the limited data, we opted to conduct a Fisher's Exact Test to determine whether there is an association between comments supporting pro-Israel, pro-Palestine, pro-Russia, and pro-Ukraine stances</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Times New Roman" panose="02020603050405020304" pitchFamily="18" charset="0"/>
              </a:rPr>
              <a:t>Ho: There is no association between the country preference (pro-</a:t>
            </a:r>
            <a:r>
              <a:rPr lang="en-US" sz="1800" b="0" i="0" u="none" strike="noStrike" dirty="0" err="1">
                <a:solidFill>
                  <a:srgbClr val="000000"/>
                </a:solidFill>
                <a:effectLst/>
                <a:latin typeface="Times New Roman" panose="02020603050405020304" pitchFamily="18" charset="0"/>
              </a:rPr>
              <a:t>russia</a:t>
            </a:r>
            <a:r>
              <a:rPr lang="en-US" sz="1800" b="0" i="0" u="none" strike="noStrike" dirty="0">
                <a:solidFill>
                  <a:srgbClr val="000000"/>
                </a:solidFill>
                <a:effectLst/>
                <a:latin typeface="Times New Roman" panose="02020603050405020304" pitchFamily="18" charset="0"/>
              </a:rPr>
              <a:t>/pro-</a:t>
            </a:r>
            <a:r>
              <a:rPr lang="en-US" sz="1800" b="0" i="0" u="none" strike="noStrike" dirty="0" err="1">
                <a:solidFill>
                  <a:srgbClr val="000000"/>
                </a:solidFill>
                <a:effectLst/>
                <a:latin typeface="Times New Roman" panose="02020603050405020304" pitchFamily="18" charset="0"/>
              </a:rPr>
              <a:t>ukraine</a:t>
            </a:r>
            <a:r>
              <a:rPr lang="en-US" sz="1800" b="0" i="0" u="none" strike="noStrike" dirty="0">
                <a:solidFill>
                  <a:srgbClr val="000000"/>
                </a:solidFill>
                <a:effectLst/>
                <a:latin typeface="Times New Roman" panose="02020603050405020304" pitchFamily="18" charset="0"/>
              </a:rPr>
              <a:t>) and the stance on the Israel-Palestine war.</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Times New Roman" panose="02020603050405020304" pitchFamily="18" charset="0"/>
              </a:rPr>
              <a:t>Ha: There is an association between the country preference.</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Times New Roman" panose="02020603050405020304" pitchFamily="18" charset="0"/>
              </a:rPr>
              <a:t>The values of the statistical inference: alpha = 0.05, p = 1 and odds ratio = 2</a:t>
            </a:r>
            <a:endParaRPr lang="en-US" b="0" dirty="0">
              <a:effectLst/>
            </a:endParaRPr>
          </a:p>
          <a:p>
            <a:pPr algn="just" rtl="0">
              <a:spcBef>
                <a:spcPts val="0"/>
              </a:spcBef>
              <a:spcAft>
                <a:spcPts val="0"/>
              </a:spcAft>
            </a:pPr>
            <a:br>
              <a:rPr lang="en-US" b="0" dirty="0">
                <a:effectLst/>
              </a:rPr>
            </a:br>
            <a:r>
              <a:rPr lang="en-US" sz="1800" b="0" i="0" u="none" strike="noStrike" dirty="0">
                <a:solidFill>
                  <a:srgbClr val="000000"/>
                </a:solidFill>
                <a:effectLst/>
                <a:latin typeface="Times New Roman" panose="02020603050405020304" pitchFamily="18" charset="0"/>
              </a:rPr>
              <a:t>The calculated odds ratio of 2, coupled with a p-value of 1, suggests that there is no statistically significant association between individuals' country preferences (pro-Russia/pro-Ukraine) and their stances on the Israeli-Palestinian conflict (pro-Israel/pro-Palestine). The odds ratio indicates a twofold difference in supporting specific sides in both conflicts, but this observed difference lacks significance as the p-value surpasses the common threshold of 0.05. Consequently, the results do not provide compelling evidence to reject the null hypothesis, emphasizing the absence of a meaningful relationship in the given dataset.</a:t>
            </a:r>
            <a:endParaRPr lang="en-US" b="0" dirty="0">
              <a:effectLst/>
            </a:endParaRPr>
          </a:p>
          <a:p>
            <a:br>
              <a:rPr lang="en-US" dirty="0"/>
            </a:br>
            <a:endParaRPr lang="en-US" dirty="0"/>
          </a:p>
        </p:txBody>
      </p:sp>
    </p:spTree>
    <p:extLst>
      <p:ext uri="{BB962C8B-B14F-4D97-AF65-F5344CB8AC3E}">
        <p14:creationId xmlns:p14="http://schemas.microsoft.com/office/powerpoint/2010/main" val="354152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3F62304-1190-48CA-BC12-23055EAF7909}"/>
              </a:ext>
            </a:extLst>
          </p:cNvPr>
          <p:cNvSpPr txBox="1"/>
          <p:nvPr/>
        </p:nvSpPr>
        <p:spPr>
          <a:xfrm>
            <a:off x="709957" y="348865"/>
            <a:ext cx="1070566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u="sng" kern="1200" dirty="0">
                <a:solidFill>
                  <a:srgbClr val="FFFFFF"/>
                </a:solidFill>
                <a:latin typeface="+mj-lt"/>
                <a:ea typeface="+mj-ea"/>
                <a:cs typeface="+mj-cs"/>
              </a:rPr>
              <a:t>Introduction</a:t>
            </a:r>
          </a:p>
        </p:txBody>
      </p:sp>
      <p:sp>
        <p:nvSpPr>
          <p:cNvPr id="7" name="TextBox 6">
            <a:extLst>
              <a:ext uri="{FF2B5EF4-FFF2-40B4-BE49-F238E27FC236}">
                <a16:creationId xmlns:a16="http://schemas.microsoft.com/office/drawing/2014/main" id="{90AF381A-3BEC-D4F1-4729-50DCB47D98F0}"/>
              </a:ext>
            </a:extLst>
          </p:cNvPr>
          <p:cNvSpPr txBox="1"/>
          <p:nvPr/>
        </p:nvSpPr>
        <p:spPr>
          <a:xfrm>
            <a:off x="941291" y="2438463"/>
            <a:ext cx="2130420" cy="1039772"/>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1: </a:t>
            </a:r>
          </a:p>
          <a:p>
            <a:pPr defTabSz="923544">
              <a:spcAft>
                <a:spcPts val="600"/>
              </a:spcAft>
            </a:pPr>
            <a:r>
              <a:rPr lang="en-US" sz="1414" kern="1200" dirty="0">
                <a:solidFill>
                  <a:schemeClr val="bg1"/>
                </a:solidFill>
                <a:latin typeface="Cambria" panose="02040503050406030204" pitchFamily="18" charset="0"/>
                <a:ea typeface="+mn-ea"/>
                <a:cs typeface="+mn-cs"/>
              </a:rPr>
              <a:t>We used the Reddit API wrapper called async Praw</a:t>
            </a:r>
            <a:endParaRPr lang="en-US" sz="1400"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25E9AE64-05BA-7B9E-1DDF-68F0B35085F5}"/>
              </a:ext>
            </a:extLst>
          </p:cNvPr>
          <p:cNvSpPr txBox="1"/>
          <p:nvPr/>
        </p:nvSpPr>
        <p:spPr>
          <a:xfrm>
            <a:off x="8408528" y="2281672"/>
            <a:ext cx="2926640" cy="1334340"/>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3: create a subreddit obj with parameter ‘all’.  </a:t>
            </a:r>
          </a:p>
          <a:p>
            <a:pPr defTabSz="923544">
              <a:spcAft>
                <a:spcPts val="600"/>
              </a:spcAft>
            </a:pPr>
            <a:endParaRPr lang="en-US" sz="1414" kern="1200" dirty="0">
              <a:solidFill>
                <a:schemeClr val="bg1"/>
              </a:solidFill>
              <a:latin typeface="Cambria" panose="02040503050406030204" pitchFamily="18" charset="0"/>
              <a:ea typeface="+mn-ea"/>
              <a:cs typeface="+mn-cs"/>
            </a:endParaRPr>
          </a:p>
          <a:p>
            <a:pPr defTabSz="923544">
              <a:spcAft>
                <a:spcPts val="600"/>
              </a:spcAft>
            </a:pPr>
            <a:r>
              <a:rPr lang="en-US" sz="1414" kern="1200" dirty="0">
                <a:solidFill>
                  <a:schemeClr val="bg1"/>
                </a:solidFill>
                <a:latin typeface="Cambria" panose="02040503050406030204" pitchFamily="18" charset="0"/>
                <a:ea typeface="+mn-ea"/>
                <a:cs typeface="+mn-cs"/>
              </a:rPr>
              <a:t>To scrape comment from all the subreddits</a:t>
            </a:r>
            <a:endParaRPr lang="en-US" sz="1400" dirty="0">
              <a:solidFill>
                <a:schemeClr val="bg1"/>
              </a:solidFill>
              <a:latin typeface="Cambria" panose="02040503050406030204" pitchFamily="18" charset="0"/>
            </a:endParaRPr>
          </a:p>
        </p:txBody>
      </p:sp>
      <p:sp>
        <p:nvSpPr>
          <p:cNvPr id="10" name="TextBox 9">
            <a:extLst>
              <a:ext uri="{FF2B5EF4-FFF2-40B4-BE49-F238E27FC236}">
                <a16:creationId xmlns:a16="http://schemas.microsoft.com/office/drawing/2014/main" id="{5882CA91-C7C1-C721-4B0D-FF8BD6DAF5CA}"/>
              </a:ext>
            </a:extLst>
          </p:cNvPr>
          <p:cNvSpPr txBox="1"/>
          <p:nvPr/>
        </p:nvSpPr>
        <p:spPr>
          <a:xfrm>
            <a:off x="8688281" y="4860550"/>
            <a:ext cx="2646887"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4: We used the search function from package to look for post which contains words from our topics, collect postIDs of only those posts, where the condition holds true</a:t>
            </a:r>
            <a:endParaRPr lang="en-US" sz="1400" dirty="0">
              <a:solidFill>
                <a:schemeClr val="bg1"/>
              </a:solidFill>
              <a:latin typeface="Cambria" panose="02040503050406030204" pitchFamily="18" charset="0"/>
            </a:endParaRPr>
          </a:p>
        </p:txBody>
      </p:sp>
      <p:sp>
        <p:nvSpPr>
          <p:cNvPr id="14" name="TextBox 13">
            <a:extLst>
              <a:ext uri="{FF2B5EF4-FFF2-40B4-BE49-F238E27FC236}">
                <a16:creationId xmlns:a16="http://schemas.microsoft.com/office/drawing/2014/main" id="{881EF405-3F9D-463A-23D4-B680CF229D7C}"/>
              </a:ext>
            </a:extLst>
          </p:cNvPr>
          <p:cNvSpPr txBox="1"/>
          <p:nvPr/>
        </p:nvSpPr>
        <p:spPr>
          <a:xfrm>
            <a:off x="926051" y="4860553"/>
            <a:ext cx="2657650"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6: We collect the subreddit, commentID, TS, Author, comment from the comments body that satisfies the previous condition and append those comments in the file.</a:t>
            </a:r>
            <a:endParaRPr lang="en-US" sz="1400" dirty="0">
              <a:solidFill>
                <a:schemeClr val="bg1"/>
              </a:solidFill>
              <a:latin typeface="Cambria" panose="02040503050406030204" pitchFamily="18" charset="0"/>
            </a:endParaRPr>
          </a:p>
        </p:txBody>
      </p:sp>
      <p:sp>
        <p:nvSpPr>
          <p:cNvPr id="15" name="Google Shape;74;p14">
            <a:extLst>
              <a:ext uri="{FF2B5EF4-FFF2-40B4-BE49-F238E27FC236}">
                <a16:creationId xmlns:a16="http://schemas.microsoft.com/office/drawing/2014/main" id="{532477BA-99BE-AE8A-7F1A-7250ADB7E7EC}"/>
              </a:ext>
            </a:extLst>
          </p:cNvPr>
          <p:cNvSpPr txBox="1"/>
          <p:nvPr/>
        </p:nvSpPr>
        <p:spPr>
          <a:xfrm>
            <a:off x="694370" y="2281672"/>
            <a:ext cx="10314865" cy="27039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dirty="0">
              <a:solidFill>
                <a:schemeClr val="dk2"/>
              </a:solidFill>
              <a:latin typeface="Open Sans"/>
              <a:ea typeface="Open Sans"/>
              <a:cs typeface="Open Sans"/>
              <a:sym typeface="Open Sans"/>
            </a:endParaRPr>
          </a:p>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This study investigates the dynamics of public support in the context of two contemporary geopolitical conflicts: the Russia-Ukraine war and the Israel-Palestine war. Utilizing Reddit as a platform for discourse analysis, we examine whether there is a discernible link between individuals' choices in supporting particular sides in these conflicts.</a:t>
            </a:r>
            <a:endParaRPr lang="en-US" sz="1600" b="0" dirty="0">
              <a:effectLst/>
            </a:endParaRPr>
          </a:p>
          <a:p>
            <a:pPr algn="just" rtl="0">
              <a:spcBef>
                <a:spcPts val="0"/>
              </a:spcBef>
              <a:spcAft>
                <a:spcPts val="0"/>
              </a:spcAft>
            </a:pPr>
            <a:br>
              <a:rPr lang="en-US" sz="1600" b="0" dirty="0">
                <a:effectLst/>
              </a:rPr>
            </a:br>
            <a:r>
              <a:rPr lang="en-US" sz="1800" b="0" i="0" u="none" strike="noStrike" dirty="0">
                <a:solidFill>
                  <a:srgbClr val="000000"/>
                </a:solidFill>
                <a:effectLst/>
                <a:latin typeface="Times New Roman" panose="02020603050405020304" pitchFamily="18" charset="0"/>
              </a:rPr>
              <a:t>Our case study focuses on user comments related to these conflicts on Reddit. By leveraging natural language processing and stance analysis, we aim to classify expressions of support into categories such as Pro-Russia, Pro-Ukraine, Pro-Israel, Pro-Palestine, or Impartial.</a:t>
            </a:r>
          </a:p>
          <a:p>
            <a:pPr algn="just" rtl="0">
              <a:spcBef>
                <a:spcPts val="0"/>
              </a:spcBef>
              <a:spcAft>
                <a:spcPts val="0"/>
              </a:spcAft>
            </a:pPr>
            <a:endParaRPr lang="en-US" sz="1600" b="0" dirty="0">
              <a:effectLst/>
            </a:endParaRPr>
          </a:p>
          <a:p>
            <a:br>
              <a:rPr lang="en-US" sz="1600" dirty="0"/>
            </a:br>
            <a:endParaRPr lang="en-US" sz="1600" dirty="0">
              <a:solidFill>
                <a:schemeClr val="dk2"/>
              </a:solidFill>
              <a:latin typeface="Open Sans"/>
              <a:ea typeface="Open Sans"/>
              <a:cs typeface="Open Sans"/>
              <a:sym typeface="Open Sans"/>
            </a:endParaRPr>
          </a:p>
          <a:p>
            <a:pPr marL="0" lvl="0" indent="0" algn="l" rtl="0">
              <a:spcBef>
                <a:spcPts val="0"/>
              </a:spcBef>
              <a:spcAft>
                <a:spcPts val="0"/>
              </a:spcAft>
              <a:buNone/>
            </a:pPr>
            <a:endParaRPr sz="1600" dirty="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117665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3F62304-1190-48CA-BC12-23055EAF7909}"/>
              </a:ext>
            </a:extLst>
          </p:cNvPr>
          <p:cNvSpPr txBox="1"/>
          <p:nvPr/>
        </p:nvSpPr>
        <p:spPr>
          <a:xfrm>
            <a:off x="709957" y="348865"/>
            <a:ext cx="1070566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0" i="0" u="none" strike="noStrike" dirty="0">
                <a:solidFill>
                  <a:schemeClr val="bg1"/>
                </a:solidFill>
                <a:effectLst/>
                <a:latin typeface="Times New Roman" panose="02020603050405020304" pitchFamily="18" charset="0"/>
              </a:rPr>
              <a:t>Conclusion</a:t>
            </a:r>
            <a:endParaRPr lang="en-US" sz="3600" kern="1200" dirty="0">
              <a:solidFill>
                <a:schemeClr val="bg1"/>
              </a:solidFill>
              <a:ea typeface="+mj-ea"/>
              <a:cs typeface="+mj-cs"/>
            </a:endParaRPr>
          </a:p>
        </p:txBody>
      </p:sp>
      <p:sp>
        <p:nvSpPr>
          <p:cNvPr id="7" name="TextBox 6">
            <a:extLst>
              <a:ext uri="{FF2B5EF4-FFF2-40B4-BE49-F238E27FC236}">
                <a16:creationId xmlns:a16="http://schemas.microsoft.com/office/drawing/2014/main" id="{90AF381A-3BEC-D4F1-4729-50DCB47D98F0}"/>
              </a:ext>
            </a:extLst>
          </p:cNvPr>
          <p:cNvSpPr txBox="1"/>
          <p:nvPr/>
        </p:nvSpPr>
        <p:spPr>
          <a:xfrm>
            <a:off x="941291" y="2438463"/>
            <a:ext cx="2130420" cy="1039772"/>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1: </a:t>
            </a:r>
          </a:p>
          <a:p>
            <a:pPr defTabSz="923544">
              <a:spcAft>
                <a:spcPts val="600"/>
              </a:spcAft>
            </a:pPr>
            <a:r>
              <a:rPr lang="en-US" sz="1414" kern="1200" dirty="0">
                <a:solidFill>
                  <a:schemeClr val="bg1"/>
                </a:solidFill>
                <a:latin typeface="Cambria" panose="02040503050406030204" pitchFamily="18" charset="0"/>
                <a:ea typeface="+mn-ea"/>
                <a:cs typeface="+mn-cs"/>
              </a:rPr>
              <a:t>We used the Reddit API wrapper called async Praw</a:t>
            </a:r>
            <a:endParaRPr lang="en-US" sz="1400"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25E9AE64-05BA-7B9E-1DDF-68F0B35085F5}"/>
              </a:ext>
            </a:extLst>
          </p:cNvPr>
          <p:cNvSpPr txBox="1"/>
          <p:nvPr/>
        </p:nvSpPr>
        <p:spPr>
          <a:xfrm>
            <a:off x="8408528" y="2281672"/>
            <a:ext cx="2926640" cy="1334340"/>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3: create a subreddit obj with parameter ‘all’.  </a:t>
            </a:r>
          </a:p>
          <a:p>
            <a:pPr defTabSz="923544">
              <a:spcAft>
                <a:spcPts val="600"/>
              </a:spcAft>
            </a:pPr>
            <a:endParaRPr lang="en-US" sz="1414" kern="1200" dirty="0">
              <a:solidFill>
                <a:schemeClr val="bg1"/>
              </a:solidFill>
              <a:latin typeface="Cambria" panose="02040503050406030204" pitchFamily="18" charset="0"/>
              <a:ea typeface="+mn-ea"/>
              <a:cs typeface="+mn-cs"/>
            </a:endParaRPr>
          </a:p>
          <a:p>
            <a:pPr defTabSz="923544">
              <a:spcAft>
                <a:spcPts val="600"/>
              </a:spcAft>
            </a:pPr>
            <a:r>
              <a:rPr lang="en-US" sz="1414" kern="1200" dirty="0">
                <a:solidFill>
                  <a:schemeClr val="bg1"/>
                </a:solidFill>
                <a:latin typeface="Cambria" panose="02040503050406030204" pitchFamily="18" charset="0"/>
                <a:ea typeface="+mn-ea"/>
                <a:cs typeface="+mn-cs"/>
              </a:rPr>
              <a:t>To scrape comment from all the subreddits</a:t>
            </a:r>
            <a:endParaRPr lang="en-US" sz="1400" dirty="0">
              <a:solidFill>
                <a:schemeClr val="bg1"/>
              </a:solidFill>
              <a:latin typeface="Cambria" panose="02040503050406030204" pitchFamily="18" charset="0"/>
            </a:endParaRPr>
          </a:p>
        </p:txBody>
      </p:sp>
      <p:sp>
        <p:nvSpPr>
          <p:cNvPr id="10" name="TextBox 9">
            <a:extLst>
              <a:ext uri="{FF2B5EF4-FFF2-40B4-BE49-F238E27FC236}">
                <a16:creationId xmlns:a16="http://schemas.microsoft.com/office/drawing/2014/main" id="{5882CA91-C7C1-C721-4B0D-FF8BD6DAF5CA}"/>
              </a:ext>
            </a:extLst>
          </p:cNvPr>
          <p:cNvSpPr txBox="1"/>
          <p:nvPr/>
        </p:nvSpPr>
        <p:spPr>
          <a:xfrm>
            <a:off x="8688281" y="4860550"/>
            <a:ext cx="2646887"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4: We used the search function from package to look for post which contains words from our topics, collect postIDs of only those posts, where the condition holds true</a:t>
            </a:r>
            <a:endParaRPr lang="en-US" sz="1400" dirty="0">
              <a:solidFill>
                <a:schemeClr val="bg1"/>
              </a:solidFill>
              <a:latin typeface="Cambria" panose="02040503050406030204" pitchFamily="18" charset="0"/>
            </a:endParaRPr>
          </a:p>
        </p:txBody>
      </p:sp>
      <p:sp>
        <p:nvSpPr>
          <p:cNvPr id="14" name="TextBox 13">
            <a:extLst>
              <a:ext uri="{FF2B5EF4-FFF2-40B4-BE49-F238E27FC236}">
                <a16:creationId xmlns:a16="http://schemas.microsoft.com/office/drawing/2014/main" id="{881EF405-3F9D-463A-23D4-B680CF229D7C}"/>
              </a:ext>
            </a:extLst>
          </p:cNvPr>
          <p:cNvSpPr txBox="1"/>
          <p:nvPr/>
        </p:nvSpPr>
        <p:spPr>
          <a:xfrm>
            <a:off x="926051" y="4860553"/>
            <a:ext cx="2657650"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6: We collect the subreddit, commentID, TS, Author, comment from the comments body that satisfies the previous condition and append those comments in the file.</a:t>
            </a:r>
            <a:endParaRPr lang="en-US" sz="1400" dirty="0">
              <a:solidFill>
                <a:schemeClr val="bg1"/>
              </a:solidFill>
              <a:latin typeface="Cambria" panose="02040503050406030204" pitchFamily="18" charset="0"/>
            </a:endParaRPr>
          </a:p>
        </p:txBody>
      </p:sp>
      <p:sp>
        <p:nvSpPr>
          <p:cNvPr id="5" name="TextBox 4">
            <a:extLst>
              <a:ext uri="{FF2B5EF4-FFF2-40B4-BE49-F238E27FC236}">
                <a16:creationId xmlns:a16="http://schemas.microsoft.com/office/drawing/2014/main" id="{E9EA15AA-7B51-D575-FF78-F2102766A5BB}"/>
              </a:ext>
            </a:extLst>
          </p:cNvPr>
          <p:cNvSpPr txBox="1"/>
          <p:nvPr/>
        </p:nvSpPr>
        <p:spPr>
          <a:xfrm>
            <a:off x="465961" y="1677575"/>
            <a:ext cx="11193654" cy="4616648"/>
          </a:xfrm>
          <a:prstGeom prst="rect">
            <a:avLst/>
          </a:prstGeom>
          <a:noFill/>
        </p:spPr>
        <p:txBody>
          <a:bodyPr wrap="square">
            <a:spAutoFit/>
          </a:bodyPr>
          <a:lstStyle/>
          <a:p>
            <a:pPr algn="just" rtl="0">
              <a:spcBef>
                <a:spcPts val="0"/>
              </a:spcBef>
              <a:spcAft>
                <a:spcPts val="0"/>
              </a:spcAft>
            </a:pPr>
            <a:r>
              <a:rPr lang="en-US" sz="2400" b="0" i="0" u="none" strike="noStrike" dirty="0">
                <a:solidFill>
                  <a:srgbClr val="000000"/>
                </a:solidFill>
                <a:effectLst/>
              </a:rPr>
              <a:t>Despite the challenges faced, our analysis of the results suggests that there is no discernible connection between supporters of the two wars. Nevertheless, the llama model we constructed effectively assessed the stance of comments on each war. As a result, we recommend utilizing this model. It's important to note that our findings may be biased due to the encountered challenges, and a larger sample size, though attempted, was not attainable, potentially affecting the accuracy of our results.</a:t>
            </a:r>
            <a:endParaRPr lang="en-US" sz="2400" b="0" dirty="0">
              <a:effectLst/>
            </a:endParaRPr>
          </a:p>
          <a:p>
            <a:pPr algn="just" rtl="0">
              <a:spcBef>
                <a:spcPts val="0"/>
              </a:spcBef>
              <a:spcAft>
                <a:spcPts val="0"/>
              </a:spcAft>
            </a:pPr>
            <a:br>
              <a:rPr lang="en-US" sz="2400" b="0" dirty="0">
                <a:effectLst/>
              </a:rPr>
            </a:br>
            <a:r>
              <a:rPr lang="en-US" sz="2400" b="0" i="0" u="none" strike="noStrike" dirty="0">
                <a:solidFill>
                  <a:srgbClr val="000000"/>
                </a:solidFill>
                <a:effectLst/>
              </a:rPr>
              <a:t>In future work, employing the GPT model to gauge the stance in our analysis could be a valuable approach. Additionally, enhancing access to A100 GPUs or superior GPU capabilities would be beneficial for optimizing the functionality of the Llama model.</a:t>
            </a:r>
            <a:endParaRPr lang="en-US" sz="2400" b="0" dirty="0">
              <a:effectLst/>
            </a:endParaRPr>
          </a:p>
          <a:p>
            <a:br>
              <a:rPr lang="en-US" dirty="0"/>
            </a:br>
            <a:br>
              <a:rPr lang="en-US" dirty="0"/>
            </a:br>
            <a:endParaRPr lang="en-US" dirty="0"/>
          </a:p>
        </p:txBody>
      </p:sp>
    </p:spTree>
    <p:extLst>
      <p:ext uri="{BB962C8B-B14F-4D97-AF65-F5344CB8AC3E}">
        <p14:creationId xmlns:p14="http://schemas.microsoft.com/office/powerpoint/2010/main" val="1436023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D787CE-466D-6443-46A4-1629B018E8C1}"/>
              </a:ext>
            </a:extLst>
          </p:cNvPr>
          <p:cNvSpPr txBox="1"/>
          <p:nvPr/>
        </p:nvSpPr>
        <p:spPr>
          <a:xfrm>
            <a:off x="2640418" y="3105834"/>
            <a:ext cx="6911163" cy="646331"/>
          </a:xfrm>
          <a:prstGeom prst="rect">
            <a:avLst/>
          </a:prstGeom>
          <a:noFill/>
        </p:spPr>
        <p:txBody>
          <a:bodyPr wrap="square" rtlCol="0" anchor="ctr">
            <a:spAutoFit/>
          </a:bodyPr>
          <a:lstStyle/>
          <a:p>
            <a:pPr algn="ctr"/>
            <a:r>
              <a:rPr lang="en-US" sz="3600" dirty="0">
                <a:latin typeface="Cambria" panose="02040503050406030204" pitchFamily="18" charset="0"/>
              </a:rPr>
              <a:t>Thank You!</a:t>
            </a:r>
          </a:p>
        </p:txBody>
      </p:sp>
    </p:spTree>
    <p:extLst>
      <p:ext uri="{BB962C8B-B14F-4D97-AF65-F5344CB8AC3E}">
        <p14:creationId xmlns:p14="http://schemas.microsoft.com/office/powerpoint/2010/main" val="3009711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3F62304-1190-48CA-BC12-23055EAF7909}"/>
              </a:ext>
            </a:extLst>
          </p:cNvPr>
          <p:cNvSpPr txBox="1"/>
          <p:nvPr/>
        </p:nvSpPr>
        <p:spPr>
          <a:xfrm>
            <a:off x="709957" y="348865"/>
            <a:ext cx="1070566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u="sng" kern="1200" dirty="0">
                <a:solidFill>
                  <a:srgbClr val="FFFFFF"/>
                </a:solidFill>
                <a:latin typeface="+mj-lt"/>
                <a:ea typeface="+mj-ea"/>
                <a:cs typeface="+mj-cs"/>
              </a:rPr>
              <a:t>Flow Chart Of the Comment Extraction Process using Reddit PRAW API</a:t>
            </a:r>
          </a:p>
        </p:txBody>
      </p:sp>
      <p:sp>
        <p:nvSpPr>
          <p:cNvPr id="3" name="Rounded Rectangle 2">
            <a:extLst>
              <a:ext uri="{FF2B5EF4-FFF2-40B4-BE49-F238E27FC236}">
                <a16:creationId xmlns:a16="http://schemas.microsoft.com/office/drawing/2014/main" id="{9624C3A6-C75D-C69A-7ADB-3CAFF1036B87}"/>
              </a:ext>
            </a:extLst>
          </p:cNvPr>
          <p:cNvSpPr/>
          <p:nvPr/>
        </p:nvSpPr>
        <p:spPr>
          <a:xfrm>
            <a:off x="644056" y="2165619"/>
            <a:ext cx="2851320" cy="16100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8DD19D7-10AA-85D2-7842-ACEC091E29EC}"/>
              </a:ext>
            </a:extLst>
          </p:cNvPr>
          <p:cNvSpPr/>
          <p:nvPr/>
        </p:nvSpPr>
        <p:spPr>
          <a:xfrm>
            <a:off x="8322451" y="2155853"/>
            <a:ext cx="3249434" cy="16100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E80B8E9-067C-E8EF-9954-999A5C46B09F}"/>
              </a:ext>
            </a:extLst>
          </p:cNvPr>
          <p:cNvSpPr/>
          <p:nvPr/>
        </p:nvSpPr>
        <p:spPr>
          <a:xfrm>
            <a:off x="4260660" y="2155853"/>
            <a:ext cx="3249434" cy="16100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73A524E-46FE-9DA0-2B07-83AFB788EB21}"/>
              </a:ext>
            </a:extLst>
          </p:cNvPr>
          <p:cNvSpPr/>
          <p:nvPr/>
        </p:nvSpPr>
        <p:spPr>
          <a:xfrm>
            <a:off x="8485639" y="4766512"/>
            <a:ext cx="3086245" cy="14955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AF381A-3BEC-D4F1-4729-50DCB47D98F0}"/>
              </a:ext>
            </a:extLst>
          </p:cNvPr>
          <p:cNvSpPr txBox="1"/>
          <p:nvPr/>
        </p:nvSpPr>
        <p:spPr>
          <a:xfrm>
            <a:off x="941291" y="2438463"/>
            <a:ext cx="2130420" cy="1039772"/>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1: </a:t>
            </a:r>
          </a:p>
          <a:p>
            <a:pPr defTabSz="923544">
              <a:spcAft>
                <a:spcPts val="600"/>
              </a:spcAft>
            </a:pPr>
            <a:r>
              <a:rPr lang="en-US" sz="1414" kern="1200" dirty="0">
                <a:solidFill>
                  <a:schemeClr val="bg1"/>
                </a:solidFill>
                <a:latin typeface="Cambria" panose="02040503050406030204" pitchFamily="18" charset="0"/>
                <a:ea typeface="+mn-ea"/>
                <a:cs typeface="+mn-cs"/>
              </a:rPr>
              <a:t>We used the Reddit API wrapper called async Praw</a:t>
            </a:r>
            <a:endParaRPr lang="en-US" sz="1400" dirty="0">
              <a:solidFill>
                <a:schemeClr val="bg1"/>
              </a:solidFill>
              <a:latin typeface="Cambria" panose="02040503050406030204" pitchFamily="18" charset="0"/>
            </a:endParaRPr>
          </a:p>
        </p:txBody>
      </p:sp>
      <p:sp>
        <p:nvSpPr>
          <p:cNvPr id="8" name="TextBox 7">
            <a:extLst>
              <a:ext uri="{FF2B5EF4-FFF2-40B4-BE49-F238E27FC236}">
                <a16:creationId xmlns:a16="http://schemas.microsoft.com/office/drawing/2014/main" id="{25E9AE64-05BA-7B9E-1DDF-68F0B35085F5}"/>
              </a:ext>
            </a:extLst>
          </p:cNvPr>
          <p:cNvSpPr txBox="1"/>
          <p:nvPr/>
        </p:nvSpPr>
        <p:spPr>
          <a:xfrm>
            <a:off x="8408528" y="2281672"/>
            <a:ext cx="2926640" cy="1334340"/>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3: create a subreddit obj with parameter ‘all’.  </a:t>
            </a:r>
          </a:p>
          <a:p>
            <a:pPr defTabSz="923544">
              <a:spcAft>
                <a:spcPts val="600"/>
              </a:spcAft>
            </a:pPr>
            <a:endParaRPr lang="en-US" sz="1414" kern="1200" dirty="0">
              <a:solidFill>
                <a:schemeClr val="bg1"/>
              </a:solidFill>
              <a:latin typeface="Cambria" panose="02040503050406030204" pitchFamily="18" charset="0"/>
              <a:ea typeface="+mn-ea"/>
              <a:cs typeface="+mn-cs"/>
            </a:endParaRPr>
          </a:p>
          <a:p>
            <a:pPr defTabSz="923544">
              <a:spcAft>
                <a:spcPts val="600"/>
              </a:spcAft>
            </a:pPr>
            <a:r>
              <a:rPr lang="en-US" sz="1414" kern="1200" dirty="0">
                <a:solidFill>
                  <a:schemeClr val="bg1"/>
                </a:solidFill>
                <a:latin typeface="Cambria" panose="02040503050406030204" pitchFamily="18" charset="0"/>
                <a:ea typeface="+mn-ea"/>
                <a:cs typeface="+mn-cs"/>
              </a:rPr>
              <a:t>To scrape comment from all the subreddits</a:t>
            </a:r>
            <a:endParaRPr lang="en-US" sz="1400" dirty="0">
              <a:solidFill>
                <a:schemeClr val="bg1"/>
              </a:solidFill>
              <a:latin typeface="Cambria" panose="02040503050406030204" pitchFamily="18" charset="0"/>
            </a:endParaRPr>
          </a:p>
        </p:txBody>
      </p:sp>
      <p:sp>
        <p:nvSpPr>
          <p:cNvPr id="9" name="TextBox 8">
            <a:extLst>
              <a:ext uri="{FF2B5EF4-FFF2-40B4-BE49-F238E27FC236}">
                <a16:creationId xmlns:a16="http://schemas.microsoft.com/office/drawing/2014/main" id="{6C386B9C-1A0E-0695-41D2-F45CA923BD0A}"/>
              </a:ext>
            </a:extLst>
          </p:cNvPr>
          <p:cNvSpPr txBox="1"/>
          <p:nvPr/>
        </p:nvSpPr>
        <p:spPr>
          <a:xfrm>
            <a:off x="4502754" y="2260074"/>
            <a:ext cx="2517773" cy="1401557"/>
          </a:xfrm>
          <a:prstGeom prst="rect">
            <a:avLst/>
          </a:prstGeom>
          <a:noFill/>
        </p:spPr>
        <p:txBody>
          <a:bodyPr wrap="square" rtlCol="0">
            <a:spAutoFit/>
          </a:bodyPr>
          <a:lstStyle/>
          <a:p>
            <a:pPr defTabSz="923544">
              <a:spcAft>
                <a:spcPts val="600"/>
              </a:spcAft>
            </a:pPr>
            <a:r>
              <a:rPr lang="en-US" sz="1414" kern="1200" dirty="0">
                <a:solidFill>
                  <a:srgbClr val="555555"/>
                </a:solidFill>
                <a:latin typeface="+mn-lt"/>
                <a:ea typeface="+mn-ea"/>
                <a:cs typeface="+mn-cs"/>
              </a:rPr>
              <a:t> </a:t>
            </a:r>
            <a:r>
              <a:rPr lang="en-US" sz="1414" kern="1200" dirty="0">
                <a:solidFill>
                  <a:schemeClr val="bg1"/>
                </a:solidFill>
                <a:latin typeface="Cambria" panose="02040503050406030204" pitchFamily="18" charset="0"/>
                <a:ea typeface="+mn-ea"/>
                <a:cs typeface="+mn-cs"/>
              </a:rPr>
              <a:t>Step 2 : Created a List of topics, which we wanted to search. The list contains words like “Russia”, “Ukraine”, “ “Israeli”, ”Palestine”, ”Hamas” , ”ukraine conflict”</a:t>
            </a:r>
            <a:endParaRPr lang="en-US" sz="1400" dirty="0">
              <a:solidFill>
                <a:schemeClr val="bg1"/>
              </a:solidFill>
              <a:latin typeface="Cambria" panose="02040503050406030204" pitchFamily="18" charset="0"/>
            </a:endParaRPr>
          </a:p>
        </p:txBody>
      </p:sp>
      <p:sp>
        <p:nvSpPr>
          <p:cNvPr id="10" name="TextBox 9">
            <a:extLst>
              <a:ext uri="{FF2B5EF4-FFF2-40B4-BE49-F238E27FC236}">
                <a16:creationId xmlns:a16="http://schemas.microsoft.com/office/drawing/2014/main" id="{5882CA91-C7C1-C721-4B0D-FF8BD6DAF5CA}"/>
              </a:ext>
            </a:extLst>
          </p:cNvPr>
          <p:cNvSpPr txBox="1"/>
          <p:nvPr/>
        </p:nvSpPr>
        <p:spPr>
          <a:xfrm>
            <a:off x="8688281" y="4860550"/>
            <a:ext cx="2646887"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4: We used the search function from package to look for post which contains words from our topics, collect postIDs of only those posts, where the condition holds true</a:t>
            </a:r>
            <a:endParaRPr lang="en-US" sz="1400" dirty="0">
              <a:solidFill>
                <a:schemeClr val="bg1"/>
              </a:solidFill>
              <a:latin typeface="Cambria" panose="02040503050406030204" pitchFamily="18" charset="0"/>
            </a:endParaRPr>
          </a:p>
        </p:txBody>
      </p:sp>
      <p:sp>
        <p:nvSpPr>
          <p:cNvPr id="11" name="Rounded Rectangle 10">
            <a:extLst>
              <a:ext uri="{FF2B5EF4-FFF2-40B4-BE49-F238E27FC236}">
                <a16:creationId xmlns:a16="http://schemas.microsoft.com/office/drawing/2014/main" id="{960E7046-29E4-66CF-80E1-514ED2C9F89D}"/>
              </a:ext>
            </a:extLst>
          </p:cNvPr>
          <p:cNvSpPr/>
          <p:nvPr/>
        </p:nvSpPr>
        <p:spPr>
          <a:xfrm>
            <a:off x="4423848" y="4766511"/>
            <a:ext cx="3086245" cy="14955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B1626C9-00B6-399B-F11E-6DCBF4F83C52}"/>
              </a:ext>
            </a:extLst>
          </p:cNvPr>
          <p:cNvSpPr txBox="1"/>
          <p:nvPr/>
        </p:nvSpPr>
        <p:spPr>
          <a:xfrm>
            <a:off x="4594212" y="4970945"/>
            <a:ext cx="2716826" cy="118353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5: with the postIDs, we look for comments in the posts, but we extract only those comments which contains the words from the topics</a:t>
            </a:r>
            <a:endParaRPr lang="en-US" sz="1400" dirty="0">
              <a:solidFill>
                <a:schemeClr val="bg1"/>
              </a:solidFill>
              <a:latin typeface="Cambria" panose="02040503050406030204" pitchFamily="18" charset="0"/>
            </a:endParaRPr>
          </a:p>
        </p:txBody>
      </p:sp>
      <p:sp>
        <p:nvSpPr>
          <p:cNvPr id="13" name="Rounded Rectangle 12">
            <a:extLst>
              <a:ext uri="{FF2B5EF4-FFF2-40B4-BE49-F238E27FC236}">
                <a16:creationId xmlns:a16="http://schemas.microsoft.com/office/drawing/2014/main" id="{750427E1-1E7E-3F4A-8668-42025A85FCED}"/>
              </a:ext>
            </a:extLst>
          </p:cNvPr>
          <p:cNvSpPr/>
          <p:nvPr/>
        </p:nvSpPr>
        <p:spPr>
          <a:xfrm>
            <a:off x="709957" y="4766510"/>
            <a:ext cx="3086245" cy="14955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1EF405-3F9D-463A-23D4-B680CF229D7C}"/>
              </a:ext>
            </a:extLst>
          </p:cNvPr>
          <p:cNvSpPr txBox="1"/>
          <p:nvPr/>
        </p:nvSpPr>
        <p:spPr>
          <a:xfrm>
            <a:off x="926051" y="4860553"/>
            <a:ext cx="2657650" cy="1401557"/>
          </a:xfrm>
          <a:prstGeom prst="rect">
            <a:avLst/>
          </a:prstGeom>
          <a:noFill/>
        </p:spPr>
        <p:txBody>
          <a:bodyPr wrap="square" rtlCol="0">
            <a:spAutoFit/>
          </a:bodyPr>
          <a:lstStyle/>
          <a:p>
            <a:pPr defTabSz="923544">
              <a:spcAft>
                <a:spcPts val="600"/>
              </a:spcAft>
            </a:pPr>
            <a:r>
              <a:rPr lang="en-US" sz="1414" kern="1200" dirty="0">
                <a:solidFill>
                  <a:schemeClr val="bg1"/>
                </a:solidFill>
                <a:latin typeface="Cambria" panose="02040503050406030204" pitchFamily="18" charset="0"/>
                <a:ea typeface="+mn-ea"/>
                <a:cs typeface="+mn-cs"/>
              </a:rPr>
              <a:t>Step 6: We collect the subreddit, commentID, TS, Author, comment from the comments body that satisfies the previous condition and append those comments in the file.</a:t>
            </a:r>
            <a:endParaRPr lang="en-US" sz="1400" dirty="0">
              <a:solidFill>
                <a:schemeClr val="bg1"/>
              </a:solidFill>
              <a:latin typeface="Cambria" panose="02040503050406030204" pitchFamily="18" charset="0"/>
            </a:endParaRPr>
          </a:p>
        </p:txBody>
      </p:sp>
      <p:cxnSp>
        <p:nvCxnSpPr>
          <p:cNvPr id="16" name="Straight Arrow Connector 15">
            <a:extLst>
              <a:ext uri="{FF2B5EF4-FFF2-40B4-BE49-F238E27FC236}">
                <a16:creationId xmlns:a16="http://schemas.microsoft.com/office/drawing/2014/main" id="{DBFC640E-1229-850E-727D-85C511540913}"/>
              </a:ext>
            </a:extLst>
          </p:cNvPr>
          <p:cNvCxnSpPr>
            <a:stCxn id="3" idx="3"/>
            <a:endCxn id="5" idx="1"/>
          </p:cNvCxnSpPr>
          <p:nvPr/>
        </p:nvCxnSpPr>
        <p:spPr>
          <a:xfrm flipV="1">
            <a:off x="3495376" y="2960856"/>
            <a:ext cx="765283" cy="97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114BF36-B81D-73AF-F5E1-987594D011A9}"/>
              </a:ext>
            </a:extLst>
          </p:cNvPr>
          <p:cNvCxnSpPr/>
          <p:nvPr/>
        </p:nvCxnSpPr>
        <p:spPr>
          <a:xfrm>
            <a:off x="7510095" y="2960856"/>
            <a:ext cx="8123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430A479-4330-67FB-2D1A-BB5807C1C26A}"/>
              </a:ext>
            </a:extLst>
          </p:cNvPr>
          <p:cNvCxnSpPr>
            <a:cxnSpLocks/>
          </p:cNvCxnSpPr>
          <p:nvPr/>
        </p:nvCxnSpPr>
        <p:spPr>
          <a:xfrm>
            <a:off x="9979445" y="3765858"/>
            <a:ext cx="0" cy="1000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40AB91F-ECFE-F246-7F0F-FC6D46203E5E}"/>
              </a:ext>
            </a:extLst>
          </p:cNvPr>
          <p:cNvCxnSpPr>
            <a:cxnSpLocks/>
          </p:cNvCxnSpPr>
          <p:nvPr/>
        </p:nvCxnSpPr>
        <p:spPr>
          <a:xfrm flipH="1">
            <a:off x="7497540" y="5449933"/>
            <a:ext cx="9378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7D5EB81-1EB8-1DE8-7C76-2C50A3CB982D}"/>
              </a:ext>
            </a:extLst>
          </p:cNvPr>
          <p:cNvCxnSpPr>
            <a:cxnSpLocks/>
            <a:stCxn id="11" idx="1"/>
          </p:cNvCxnSpPr>
          <p:nvPr/>
        </p:nvCxnSpPr>
        <p:spPr>
          <a:xfrm flipH="1" flipV="1">
            <a:off x="3782756" y="5476826"/>
            <a:ext cx="641092" cy="37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786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7B811-A599-FC2D-4C44-EF8A0E41FC54}"/>
              </a:ext>
            </a:extLst>
          </p:cNvPr>
          <p:cNvSpPr txBox="1"/>
          <p:nvPr/>
        </p:nvSpPr>
        <p:spPr>
          <a:xfrm>
            <a:off x="325012" y="356335"/>
            <a:ext cx="7857460" cy="400110"/>
          </a:xfrm>
          <a:prstGeom prst="rect">
            <a:avLst/>
          </a:prstGeom>
          <a:noFill/>
        </p:spPr>
        <p:txBody>
          <a:bodyPr wrap="square" rtlCol="0">
            <a:spAutoFit/>
          </a:bodyPr>
          <a:lstStyle/>
          <a:p>
            <a:r>
              <a:rPr lang="en-US" sz="2000" b="1" u="sng" dirty="0">
                <a:latin typeface="Cambria" panose="02040503050406030204" pitchFamily="18" charset="0"/>
              </a:rPr>
              <a:t>Summary of the War Data Set </a:t>
            </a:r>
          </a:p>
        </p:txBody>
      </p:sp>
      <p:graphicFrame>
        <p:nvGraphicFramePr>
          <p:cNvPr id="5" name="Table 4">
            <a:extLst>
              <a:ext uri="{FF2B5EF4-FFF2-40B4-BE49-F238E27FC236}">
                <a16:creationId xmlns:a16="http://schemas.microsoft.com/office/drawing/2014/main" id="{1CBE4A5F-AD8C-030F-A9FA-FE1BF615AADE}"/>
              </a:ext>
            </a:extLst>
          </p:cNvPr>
          <p:cNvGraphicFramePr>
            <a:graphicFrameLocks noGrp="1"/>
          </p:cNvGraphicFramePr>
          <p:nvPr>
            <p:extLst>
              <p:ext uri="{D42A27DB-BD31-4B8C-83A1-F6EECF244321}">
                <p14:modId xmlns:p14="http://schemas.microsoft.com/office/powerpoint/2010/main" val="1051454680"/>
              </p:ext>
            </p:extLst>
          </p:nvPr>
        </p:nvGraphicFramePr>
        <p:xfrm>
          <a:off x="2647507" y="1069340"/>
          <a:ext cx="9210748" cy="4719320"/>
        </p:xfrm>
        <a:graphic>
          <a:graphicData uri="http://schemas.openxmlformats.org/drawingml/2006/table">
            <a:tbl>
              <a:tblPr firstRow="1" lastRow="1" bandRow="1">
                <a:tableStyleId>{8799B23B-EC83-4686-B30A-512413B5E67A}</a:tableStyleId>
              </a:tblPr>
              <a:tblGrid>
                <a:gridCol w="2273890">
                  <a:extLst>
                    <a:ext uri="{9D8B030D-6E8A-4147-A177-3AD203B41FA5}">
                      <a16:colId xmlns:a16="http://schemas.microsoft.com/office/drawing/2014/main" val="1000045008"/>
                    </a:ext>
                  </a:extLst>
                </a:gridCol>
                <a:gridCol w="2312286">
                  <a:extLst>
                    <a:ext uri="{9D8B030D-6E8A-4147-A177-3AD203B41FA5}">
                      <a16:colId xmlns:a16="http://schemas.microsoft.com/office/drawing/2014/main" val="2875279839"/>
                    </a:ext>
                  </a:extLst>
                </a:gridCol>
                <a:gridCol w="2312286">
                  <a:extLst>
                    <a:ext uri="{9D8B030D-6E8A-4147-A177-3AD203B41FA5}">
                      <a16:colId xmlns:a16="http://schemas.microsoft.com/office/drawing/2014/main" val="1840328496"/>
                    </a:ext>
                  </a:extLst>
                </a:gridCol>
                <a:gridCol w="2312286">
                  <a:extLst>
                    <a:ext uri="{9D8B030D-6E8A-4147-A177-3AD203B41FA5}">
                      <a16:colId xmlns:a16="http://schemas.microsoft.com/office/drawing/2014/main" val="2920105015"/>
                    </a:ext>
                  </a:extLst>
                </a:gridCol>
              </a:tblGrid>
              <a:tr h="399390">
                <a:tc>
                  <a:txBody>
                    <a:bodyPr/>
                    <a:lstStyle/>
                    <a:p>
                      <a:pPr algn="ctr"/>
                      <a:r>
                        <a:rPr lang="en-US" dirty="0"/>
                        <a:t>Subreddit</a:t>
                      </a:r>
                    </a:p>
                  </a:txBody>
                  <a:tcPr anchor="ctr"/>
                </a:tc>
                <a:tc>
                  <a:txBody>
                    <a:bodyPr/>
                    <a:lstStyle/>
                    <a:p>
                      <a:pPr algn="ctr"/>
                      <a:r>
                        <a:rPr lang="en-US" dirty="0"/>
                        <a:t>No. Of Comments</a:t>
                      </a:r>
                    </a:p>
                  </a:txBody>
                  <a:tcPr anchor="ctr"/>
                </a:tc>
                <a:tc>
                  <a:txBody>
                    <a:bodyPr/>
                    <a:lstStyle/>
                    <a:p>
                      <a:pPr algn="ctr"/>
                      <a:r>
                        <a:rPr lang="en-US" dirty="0"/>
                        <a:t>No. Of Authors</a:t>
                      </a:r>
                    </a:p>
                  </a:txBody>
                  <a:tcPr anchor="ctr"/>
                </a:tc>
                <a:tc>
                  <a:txBody>
                    <a:bodyPr/>
                    <a:lstStyle/>
                    <a:p>
                      <a:pPr algn="ctr"/>
                      <a:r>
                        <a:rPr lang="en-US" dirty="0"/>
                        <a:t>Avg. Comment/Author</a:t>
                      </a:r>
                    </a:p>
                  </a:txBody>
                  <a:tcPr anchor="ctr"/>
                </a:tc>
                <a:extLst>
                  <a:ext uri="{0D108BD9-81ED-4DB2-BD59-A6C34878D82A}">
                    <a16:rowId xmlns:a16="http://schemas.microsoft.com/office/drawing/2014/main" val="2260882218"/>
                  </a:ext>
                </a:extLst>
              </a:tr>
              <a:tr h="370840">
                <a:tc>
                  <a:txBody>
                    <a:bodyPr/>
                    <a:lstStyle/>
                    <a:p>
                      <a:pPr algn="ctr" fontAlgn="b"/>
                      <a:r>
                        <a:rPr lang="en-US" sz="1400" b="1" u="none" strike="noStrike" dirty="0">
                          <a:solidFill>
                            <a:srgbClr val="000000"/>
                          </a:solidFill>
                          <a:effectLst/>
                        </a:rPr>
                        <a:t>r/worldnews</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50462</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27309</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1.8</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88289088"/>
                  </a:ext>
                </a:extLst>
              </a:tr>
              <a:tr h="370840">
                <a:tc>
                  <a:txBody>
                    <a:bodyPr/>
                    <a:lstStyle/>
                    <a:p>
                      <a:pPr algn="ctr" fontAlgn="b"/>
                      <a:r>
                        <a:rPr lang="en-US" sz="1400" b="1" u="none" strike="noStrike" dirty="0">
                          <a:solidFill>
                            <a:srgbClr val="000000"/>
                          </a:solidFill>
                          <a:effectLst/>
                        </a:rPr>
                        <a:t>r/europe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15560</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6046</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2.6</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52316952"/>
                  </a:ext>
                </a:extLst>
              </a:tr>
              <a:tr h="370840">
                <a:tc>
                  <a:txBody>
                    <a:bodyPr/>
                    <a:lstStyle/>
                    <a:p>
                      <a:pPr algn="ctr" fontAlgn="b"/>
                      <a:r>
                        <a:rPr lang="en-US" sz="1400" b="1" u="none" strike="noStrike" dirty="0">
                          <a:solidFill>
                            <a:srgbClr val="000000"/>
                          </a:solidFill>
                          <a:effectLst/>
                        </a:rPr>
                        <a:t>r/MapPorn</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10622</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4623</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2.3</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46341135"/>
                  </a:ext>
                </a:extLst>
              </a:tr>
              <a:tr h="370840">
                <a:tc>
                  <a:txBody>
                    <a:bodyPr/>
                    <a:lstStyle/>
                    <a:p>
                      <a:pPr algn="ctr" fontAlgn="b"/>
                      <a:r>
                        <a:rPr lang="en-US" sz="1400" b="1" u="none" strike="noStrike" dirty="0">
                          <a:solidFill>
                            <a:srgbClr val="000000"/>
                          </a:solidFill>
                          <a:effectLst/>
                        </a:rPr>
                        <a:t>r/politics</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7161</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3590</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2.0</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94945238"/>
                  </a:ext>
                </a:extLst>
              </a:tr>
              <a:tr h="370840">
                <a:tc>
                  <a:txBody>
                    <a:bodyPr/>
                    <a:lstStyle/>
                    <a:p>
                      <a:pPr algn="ctr" fontAlgn="b"/>
                      <a:r>
                        <a:rPr lang="en-US" sz="1400" b="1" u="none" strike="noStrike" dirty="0">
                          <a:solidFill>
                            <a:srgbClr val="000000"/>
                          </a:solidFill>
                          <a:effectLst/>
                        </a:rPr>
                        <a:t>r/news</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5933</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3240</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1.8</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9364983"/>
                  </a:ext>
                </a:extLst>
              </a:tr>
              <a:tr h="370840">
                <a:tc>
                  <a:txBody>
                    <a:bodyPr/>
                    <a:lstStyle/>
                    <a:p>
                      <a:pPr algn="ctr" fontAlgn="b"/>
                      <a:r>
                        <a:rPr lang="en-US" sz="1400" b="1" u="none" strike="noStrike" dirty="0">
                          <a:solidFill>
                            <a:srgbClr val="000000"/>
                          </a:solidFill>
                          <a:effectLst/>
                        </a:rPr>
                        <a:t>r/CredibleDefense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4811</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736</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6.5</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36762189"/>
                  </a:ext>
                </a:extLst>
              </a:tr>
              <a:tr h="370840">
                <a:tc>
                  <a:txBody>
                    <a:bodyPr/>
                    <a:lstStyle/>
                    <a:p>
                      <a:pPr algn="ctr" fontAlgn="b"/>
                      <a:r>
                        <a:rPr lang="en-US" sz="1400" b="1" u="none" strike="noStrike" dirty="0">
                          <a:solidFill>
                            <a:srgbClr val="000000"/>
                          </a:solidFill>
                          <a:effectLst/>
                        </a:rPr>
                        <a:t>r/ukraine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2506</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1900</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1.3</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98028188"/>
                  </a:ext>
                </a:extLst>
              </a:tr>
              <a:tr h="370840">
                <a:tc>
                  <a:txBody>
                    <a:bodyPr/>
                    <a:lstStyle/>
                    <a:p>
                      <a:pPr algn="ctr" fontAlgn="b"/>
                      <a:r>
                        <a:rPr lang="en-US" sz="1400" b="1" u="none" strike="noStrike" dirty="0">
                          <a:solidFill>
                            <a:srgbClr val="000000"/>
                          </a:solidFill>
                          <a:effectLst/>
                        </a:rPr>
                        <a:t>r/facepalm</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2418</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1457</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1.7</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1873174"/>
                  </a:ext>
                </a:extLst>
              </a:tr>
              <a:tr h="370840">
                <a:tc>
                  <a:txBody>
                    <a:bodyPr/>
                    <a:lstStyle/>
                    <a:p>
                      <a:pPr algn="ctr" fontAlgn="b"/>
                      <a:r>
                        <a:rPr lang="en-US" sz="1400" b="1" u="none" strike="noStrike" dirty="0">
                          <a:solidFill>
                            <a:srgbClr val="000000"/>
                          </a:solidFill>
                          <a:effectLst/>
                        </a:rPr>
                        <a:t>r/PublicFreakout</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2002</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1181</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1.7</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07662889"/>
                  </a:ext>
                </a:extLst>
              </a:tr>
              <a:tr h="370840">
                <a:tc>
                  <a:txBody>
                    <a:bodyPr/>
                    <a:lstStyle/>
                    <a:p>
                      <a:pPr algn="ctr" fontAlgn="b"/>
                      <a:r>
                        <a:rPr lang="en-US" sz="1400" b="1" u="none" strike="noStrike" dirty="0">
                          <a:solidFill>
                            <a:srgbClr val="000000"/>
                          </a:solidFill>
                          <a:effectLst/>
                        </a:rPr>
                        <a:t>r/coolguides</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1290</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1069</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1.2</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42420907"/>
                  </a:ext>
                </a:extLst>
              </a:tr>
              <a:tr h="370840">
                <a:tc>
                  <a:txBody>
                    <a:bodyPr/>
                    <a:lstStyle/>
                    <a:p>
                      <a:pPr algn="ctr"/>
                      <a:r>
                        <a:rPr lang="en-US" dirty="0"/>
                        <a:t>225</a:t>
                      </a:r>
                    </a:p>
                  </a:txBody>
                  <a:tcPr anchor="ctr"/>
                </a:tc>
                <a:tc>
                  <a:txBody>
                    <a:bodyPr/>
                    <a:lstStyle/>
                    <a:p>
                      <a:pPr algn="ctr"/>
                      <a:r>
                        <a:rPr lang="en-US" dirty="0"/>
                        <a:t>147,488</a:t>
                      </a:r>
                    </a:p>
                  </a:txBody>
                  <a:tcPr anchor="ctr"/>
                </a:tc>
                <a:tc>
                  <a:txBody>
                    <a:bodyPr/>
                    <a:lstStyle/>
                    <a:p>
                      <a:pPr algn="ctr" fontAlgn="b"/>
                      <a:r>
                        <a:rPr lang="en-US" sz="1800" b="1" u="none" strike="noStrike" dirty="0">
                          <a:solidFill>
                            <a:schemeClr val="bg1"/>
                          </a:solidFill>
                          <a:effectLst/>
                        </a:rPr>
                        <a:t>65,734</a:t>
                      </a:r>
                      <a:endParaRPr lang="en-US" sz="18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chemeClr val="bg1"/>
                          </a:solidFill>
                          <a:effectLst/>
                        </a:rPr>
                        <a:t>2.2</a:t>
                      </a:r>
                      <a:endParaRPr lang="en-US" sz="1400" b="1" i="0" u="none" strike="noStrike" dirty="0">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59004334"/>
                  </a:ext>
                </a:extLst>
              </a:tr>
            </a:tbl>
          </a:graphicData>
        </a:graphic>
      </p:graphicFrame>
      <p:sp>
        <p:nvSpPr>
          <p:cNvPr id="3" name="TextBox 2">
            <a:extLst>
              <a:ext uri="{FF2B5EF4-FFF2-40B4-BE49-F238E27FC236}">
                <a16:creationId xmlns:a16="http://schemas.microsoft.com/office/drawing/2014/main" id="{81D839C6-039F-D337-BC30-AFC28EF39BD8}"/>
              </a:ext>
            </a:extLst>
          </p:cNvPr>
          <p:cNvSpPr txBox="1"/>
          <p:nvPr/>
        </p:nvSpPr>
        <p:spPr>
          <a:xfrm>
            <a:off x="150578" y="1018123"/>
            <a:ext cx="2339163"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mbria" panose="02040503050406030204" pitchFamily="18" charset="0"/>
              </a:rPr>
              <a:t>Total no. of Comment in Raw Data : </a:t>
            </a:r>
            <a:r>
              <a:rPr lang="en-US" sz="1600" b="1" dirty="0">
                <a:latin typeface="Cambria" panose="02040503050406030204" pitchFamily="18" charset="0"/>
              </a:rPr>
              <a:t>209,151.</a:t>
            </a:r>
          </a:p>
          <a:p>
            <a:pPr marL="285750" indent="-285750">
              <a:buFont typeface="Arial" panose="020B0604020202020204" pitchFamily="34" charset="0"/>
              <a:buChar char="•"/>
            </a:pPr>
            <a:endParaRPr lang="en-US" sz="1600" dirty="0">
              <a:latin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rPr>
              <a:t>Total no. of Unique Authors in Raw data : </a:t>
            </a:r>
            <a:r>
              <a:rPr lang="en-US" sz="1600" b="1" dirty="0">
                <a:latin typeface="Cambria" panose="02040503050406030204" pitchFamily="18" charset="0"/>
              </a:rPr>
              <a:t>65,771.</a:t>
            </a:r>
          </a:p>
          <a:p>
            <a:pPr marL="285750" indent="-285750">
              <a:buFont typeface="Arial" panose="020B0604020202020204" pitchFamily="34" charset="0"/>
              <a:buChar char="•"/>
            </a:pPr>
            <a:endParaRPr lang="en-US" sz="1600" b="1" dirty="0">
              <a:latin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rPr>
              <a:t>Total no. of Unique Subreddits: 225</a:t>
            </a:r>
          </a:p>
          <a:p>
            <a:pPr marL="285750" indent="-285750">
              <a:buFont typeface="Arial" panose="020B0604020202020204" pitchFamily="34" charset="0"/>
              <a:buChar char="•"/>
            </a:pPr>
            <a:endParaRPr lang="en-US" sz="1600" dirty="0">
              <a:latin typeface="Cambria" panose="02040503050406030204" pitchFamily="18" charset="0"/>
            </a:endParaRPr>
          </a:p>
          <a:p>
            <a:pPr marL="285750" indent="-285750">
              <a:buFont typeface="Arial" panose="020B0604020202020204" pitchFamily="34" charset="0"/>
              <a:buChar char="•"/>
            </a:pPr>
            <a:r>
              <a:rPr lang="en-US" sz="1600" u="sng" dirty="0">
                <a:latin typeface="Cambria" panose="02040503050406030204" pitchFamily="18" charset="0"/>
              </a:rPr>
              <a:t>After Data Cleaning we have :</a:t>
            </a:r>
          </a:p>
          <a:p>
            <a:pPr marL="342900" indent="-342900">
              <a:buFont typeface="+mj-lt"/>
              <a:buAutoNum type="arabicPeriod"/>
            </a:pPr>
            <a:r>
              <a:rPr lang="en-US" sz="1600" dirty="0">
                <a:latin typeface="Cambria" panose="02040503050406030204" pitchFamily="18" charset="0"/>
              </a:rPr>
              <a:t>Total no. Comments : </a:t>
            </a:r>
            <a:r>
              <a:rPr lang="en-US" sz="1600" b="1" dirty="0">
                <a:latin typeface="Cambria" panose="02040503050406030204" pitchFamily="18" charset="0"/>
              </a:rPr>
              <a:t>147488</a:t>
            </a:r>
          </a:p>
          <a:p>
            <a:pPr marL="342900" indent="-342900">
              <a:buFont typeface="+mj-lt"/>
              <a:buAutoNum type="arabicPeriod"/>
            </a:pPr>
            <a:r>
              <a:rPr lang="en-US" sz="1600" dirty="0">
                <a:latin typeface="Cambria" panose="02040503050406030204" pitchFamily="18" charset="0"/>
              </a:rPr>
              <a:t>Total no. of Unique Authors: </a:t>
            </a:r>
            <a:r>
              <a:rPr lang="en-US" sz="1600" b="1" dirty="0">
                <a:latin typeface="Cambria" panose="02040503050406030204" pitchFamily="18" charset="0"/>
              </a:rPr>
              <a:t>65734</a:t>
            </a:r>
          </a:p>
          <a:p>
            <a:pPr marL="342900" indent="-342900">
              <a:buFont typeface="+mj-lt"/>
              <a:buAutoNum type="arabicPeriod"/>
            </a:pPr>
            <a:r>
              <a:rPr lang="en-US" sz="1600" dirty="0">
                <a:latin typeface="Cambria" panose="02040503050406030204" pitchFamily="18" charset="0"/>
              </a:rPr>
              <a:t>Overall Avg. Comment/User : </a:t>
            </a:r>
            <a:r>
              <a:rPr lang="en-US" sz="1600" b="1" dirty="0">
                <a:latin typeface="Cambria" panose="02040503050406030204" pitchFamily="18" charset="0"/>
              </a:rPr>
              <a:t>2.2</a:t>
            </a:r>
          </a:p>
        </p:txBody>
      </p:sp>
      <p:sp>
        <p:nvSpPr>
          <p:cNvPr id="4" name="TextBox 3">
            <a:extLst>
              <a:ext uri="{FF2B5EF4-FFF2-40B4-BE49-F238E27FC236}">
                <a16:creationId xmlns:a16="http://schemas.microsoft.com/office/drawing/2014/main" id="{EF1056A7-FF5E-0239-B62E-F11DE11DF254}"/>
              </a:ext>
            </a:extLst>
          </p:cNvPr>
          <p:cNvSpPr txBox="1"/>
          <p:nvPr/>
        </p:nvSpPr>
        <p:spPr>
          <a:xfrm>
            <a:off x="6354725" y="5916889"/>
            <a:ext cx="1977656" cy="369332"/>
          </a:xfrm>
          <a:prstGeom prst="rect">
            <a:avLst/>
          </a:prstGeom>
          <a:noFill/>
        </p:spPr>
        <p:txBody>
          <a:bodyPr wrap="square" rtlCol="0">
            <a:spAutoFit/>
          </a:bodyPr>
          <a:lstStyle/>
          <a:p>
            <a:r>
              <a:rPr lang="en-US" dirty="0"/>
              <a:t>Top 10 Subreddits</a:t>
            </a:r>
          </a:p>
        </p:txBody>
      </p:sp>
    </p:spTree>
    <p:extLst>
      <p:ext uri="{BB962C8B-B14F-4D97-AF65-F5344CB8AC3E}">
        <p14:creationId xmlns:p14="http://schemas.microsoft.com/office/powerpoint/2010/main" val="18190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365F4-E4D3-F214-7E94-F6ABEF0D2C45}"/>
              </a:ext>
            </a:extLst>
          </p:cNvPr>
          <p:cNvSpPr txBox="1"/>
          <p:nvPr/>
        </p:nvSpPr>
        <p:spPr>
          <a:xfrm>
            <a:off x="489098" y="425302"/>
            <a:ext cx="8697432" cy="3754874"/>
          </a:xfrm>
          <a:prstGeom prst="rect">
            <a:avLst/>
          </a:prstGeom>
          <a:noFill/>
        </p:spPr>
        <p:txBody>
          <a:bodyPr wrap="square" rtlCol="0">
            <a:spAutoFit/>
          </a:bodyPr>
          <a:lstStyle/>
          <a:p>
            <a:r>
              <a:rPr lang="en-US" sz="2400" b="1" u="sng" dirty="0">
                <a:latin typeface="Cambria" panose="02040503050406030204" pitchFamily="18" charset="0"/>
              </a:rPr>
              <a:t>Steps for Pre-Processing the Comments in War Data Set:</a:t>
            </a:r>
          </a:p>
          <a:p>
            <a:endParaRPr lang="en-US" dirty="0"/>
          </a:p>
          <a:p>
            <a:r>
              <a:rPr lang="en-US" sz="2000" dirty="0"/>
              <a:t>Step 1:  Remove the special characters and numbers.</a:t>
            </a:r>
          </a:p>
          <a:p>
            <a:r>
              <a:rPr lang="en-US" sz="2000" dirty="0"/>
              <a:t>Step 2 : Convert entire text into lower case letters.</a:t>
            </a:r>
          </a:p>
          <a:p>
            <a:r>
              <a:rPr lang="en-US" sz="2000" dirty="0"/>
              <a:t>Step 3 : Tokenize the text.</a:t>
            </a:r>
          </a:p>
          <a:p>
            <a:r>
              <a:rPr lang="en-US" sz="2000" dirty="0"/>
              <a:t>Step 4:  Remove the stop words like “not”, ”and”, “the”.</a:t>
            </a:r>
          </a:p>
          <a:p>
            <a:r>
              <a:rPr lang="en-US" sz="2000" dirty="0"/>
              <a:t>Step 5: Lemmatization of the words.</a:t>
            </a:r>
          </a:p>
          <a:p>
            <a:r>
              <a:rPr lang="en-US" sz="2000" dirty="0"/>
              <a:t>Step 6: Join the tokens back into a single string.</a:t>
            </a:r>
          </a:p>
          <a:p>
            <a:endParaRPr lang="en-US" sz="2000" dirty="0"/>
          </a:p>
          <a:p>
            <a:r>
              <a:rPr lang="en-US" sz="2000" dirty="0"/>
              <a:t>Save the result in the data frame.</a:t>
            </a:r>
          </a:p>
          <a:p>
            <a:endParaRPr lang="en-US" dirty="0"/>
          </a:p>
          <a:p>
            <a:endParaRPr lang="en-US" dirty="0"/>
          </a:p>
        </p:txBody>
      </p:sp>
      <p:pic>
        <p:nvPicPr>
          <p:cNvPr id="6" name="Picture 5" descr="A screenshot of a computer&#10;&#10;Description automatically generated">
            <a:extLst>
              <a:ext uri="{FF2B5EF4-FFF2-40B4-BE49-F238E27FC236}">
                <a16:creationId xmlns:a16="http://schemas.microsoft.com/office/drawing/2014/main" id="{34434A09-BBEE-FD47-211F-16D1930A48CE}"/>
              </a:ext>
            </a:extLst>
          </p:cNvPr>
          <p:cNvPicPr>
            <a:picLocks noChangeAspect="1"/>
          </p:cNvPicPr>
          <p:nvPr/>
        </p:nvPicPr>
        <p:blipFill>
          <a:blip r:embed="rId2"/>
          <a:stretch>
            <a:fillRect/>
          </a:stretch>
        </p:blipFill>
        <p:spPr>
          <a:xfrm>
            <a:off x="489098" y="4072235"/>
            <a:ext cx="11313042" cy="2232129"/>
          </a:xfrm>
          <a:prstGeom prst="rect">
            <a:avLst/>
          </a:prstGeom>
        </p:spPr>
      </p:pic>
    </p:spTree>
    <p:extLst>
      <p:ext uri="{BB962C8B-B14F-4D97-AF65-F5344CB8AC3E}">
        <p14:creationId xmlns:p14="http://schemas.microsoft.com/office/powerpoint/2010/main" val="270950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E4B145C-433B-56AB-575D-EA2A559DDB4E}"/>
              </a:ext>
            </a:extLst>
          </p:cNvPr>
          <p:cNvSpPr txBox="1"/>
          <p:nvPr/>
        </p:nvSpPr>
        <p:spPr>
          <a:xfrm>
            <a:off x="699712" y="248038"/>
            <a:ext cx="9815887" cy="7405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dirty="0">
                <a:solidFill>
                  <a:srgbClr val="FFFFFF"/>
                </a:solidFill>
                <a:latin typeface="+mj-lt"/>
                <a:ea typeface="+mj-ea"/>
                <a:cs typeface="+mj-cs"/>
              </a:rPr>
              <a:t>Word Correlation Chart – Comments v/s Words </a:t>
            </a:r>
          </a:p>
        </p:txBody>
      </p:sp>
      <p:pic>
        <p:nvPicPr>
          <p:cNvPr id="3" name="Picture 2" descr="A screenshot of a graph&#10;&#10;Description automatically generated">
            <a:extLst>
              <a:ext uri="{FF2B5EF4-FFF2-40B4-BE49-F238E27FC236}">
                <a16:creationId xmlns:a16="http://schemas.microsoft.com/office/drawing/2014/main" id="{A6D8AB9F-3FAA-1738-1FE9-8C3701EE7E8E}"/>
              </a:ext>
            </a:extLst>
          </p:cNvPr>
          <p:cNvPicPr>
            <a:picLocks noChangeAspect="1"/>
          </p:cNvPicPr>
          <p:nvPr/>
        </p:nvPicPr>
        <p:blipFill>
          <a:blip r:embed="rId2"/>
          <a:stretch>
            <a:fillRect/>
          </a:stretch>
        </p:blipFill>
        <p:spPr>
          <a:xfrm>
            <a:off x="2982600" y="1966293"/>
            <a:ext cx="6226799" cy="4452160"/>
          </a:xfrm>
          <a:prstGeom prst="rect">
            <a:avLst/>
          </a:prstGeom>
        </p:spPr>
      </p:pic>
    </p:spTree>
    <p:extLst>
      <p:ext uri="{BB962C8B-B14F-4D97-AF65-F5344CB8AC3E}">
        <p14:creationId xmlns:p14="http://schemas.microsoft.com/office/powerpoint/2010/main" val="75438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words&#10;&#10;Description automatically generated">
            <a:extLst>
              <a:ext uri="{FF2B5EF4-FFF2-40B4-BE49-F238E27FC236}">
                <a16:creationId xmlns:a16="http://schemas.microsoft.com/office/drawing/2014/main" id="{ECDA351D-6732-D011-6E59-48C4F27D67F7}"/>
              </a:ext>
            </a:extLst>
          </p:cNvPr>
          <p:cNvPicPr>
            <a:picLocks noChangeAspect="1"/>
          </p:cNvPicPr>
          <p:nvPr/>
        </p:nvPicPr>
        <p:blipFill>
          <a:blip r:embed="rId2"/>
          <a:stretch>
            <a:fillRect/>
          </a:stretch>
        </p:blipFill>
        <p:spPr>
          <a:xfrm>
            <a:off x="687197" y="643467"/>
            <a:ext cx="10817605" cy="5571065"/>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F018693-D44F-87F0-88F3-3EE1E7B147AA}"/>
              </a:ext>
            </a:extLst>
          </p:cNvPr>
          <p:cNvSpPr txBox="1"/>
          <p:nvPr/>
        </p:nvSpPr>
        <p:spPr>
          <a:xfrm>
            <a:off x="537663" y="143427"/>
            <a:ext cx="7691937" cy="400110"/>
          </a:xfrm>
          <a:prstGeom prst="rect">
            <a:avLst/>
          </a:prstGeom>
          <a:noFill/>
        </p:spPr>
        <p:txBody>
          <a:bodyPr wrap="square" rtlCol="0">
            <a:spAutoFit/>
          </a:bodyPr>
          <a:lstStyle/>
          <a:p>
            <a:r>
              <a:rPr lang="en-US" sz="2000" b="1" u="sng" dirty="0">
                <a:latin typeface="Cambria" panose="02040503050406030204" pitchFamily="18" charset="0"/>
              </a:rPr>
              <a:t>War Data Set – Word Cloud to understand the frequency of Data</a:t>
            </a:r>
          </a:p>
        </p:txBody>
      </p:sp>
    </p:spTree>
    <p:extLst>
      <p:ext uri="{BB962C8B-B14F-4D97-AF65-F5344CB8AC3E}">
        <p14:creationId xmlns:p14="http://schemas.microsoft.com/office/powerpoint/2010/main" val="1128154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59E406-D304-63AC-A7F1-A10B9995C19D}"/>
              </a:ext>
            </a:extLst>
          </p:cNvPr>
          <p:cNvSpPr txBox="1"/>
          <p:nvPr/>
        </p:nvSpPr>
        <p:spPr>
          <a:xfrm>
            <a:off x="585704" y="466460"/>
            <a:ext cx="7779819" cy="400110"/>
          </a:xfrm>
          <a:prstGeom prst="rect">
            <a:avLst/>
          </a:prstGeom>
          <a:noFill/>
        </p:spPr>
        <p:txBody>
          <a:bodyPr wrap="square" rtlCol="0">
            <a:spAutoFit/>
          </a:bodyPr>
          <a:lstStyle/>
          <a:p>
            <a:r>
              <a:rPr lang="en-US" sz="2000" b="1" u="sng" dirty="0">
                <a:latin typeface="Cambria" panose="02040503050406030204" pitchFamily="18" charset="0"/>
              </a:rPr>
              <a:t>LDA - Perplexity and Coherence Graph on War Data Set</a:t>
            </a:r>
          </a:p>
        </p:txBody>
      </p:sp>
      <p:pic>
        <p:nvPicPr>
          <p:cNvPr id="3" name="Picture 2" descr="A graph with a blue line and a orange line&#10;&#10;Description automatically generated">
            <a:extLst>
              <a:ext uri="{FF2B5EF4-FFF2-40B4-BE49-F238E27FC236}">
                <a16:creationId xmlns:a16="http://schemas.microsoft.com/office/drawing/2014/main" id="{7029CB82-17A5-0C39-24D4-C0C7AD86A249}"/>
              </a:ext>
            </a:extLst>
          </p:cNvPr>
          <p:cNvPicPr>
            <a:picLocks noChangeAspect="1"/>
          </p:cNvPicPr>
          <p:nvPr/>
        </p:nvPicPr>
        <p:blipFill>
          <a:blip r:embed="rId2"/>
          <a:stretch>
            <a:fillRect/>
          </a:stretch>
        </p:blipFill>
        <p:spPr>
          <a:xfrm>
            <a:off x="3698373" y="1686101"/>
            <a:ext cx="7367941" cy="3485798"/>
          </a:xfrm>
          <a:prstGeom prst="rect">
            <a:avLst/>
          </a:prstGeom>
        </p:spPr>
      </p:pic>
      <p:sp>
        <p:nvSpPr>
          <p:cNvPr id="4" name="TextBox 3">
            <a:extLst>
              <a:ext uri="{FF2B5EF4-FFF2-40B4-BE49-F238E27FC236}">
                <a16:creationId xmlns:a16="http://schemas.microsoft.com/office/drawing/2014/main" id="{D2E67385-D28F-0B66-9359-AB265D9F8E8A}"/>
              </a:ext>
            </a:extLst>
          </p:cNvPr>
          <p:cNvSpPr txBox="1"/>
          <p:nvPr/>
        </p:nvSpPr>
        <p:spPr>
          <a:xfrm>
            <a:off x="0" y="1279180"/>
            <a:ext cx="3492632" cy="4570482"/>
          </a:xfrm>
          <a:prstGeom prst="rect">
            <a:avLst/>
          </a:prstGeom>
          <a:noFill/>
        </p:spPr>
        <p:txBody>
          <a:bodyPr wrap="square">
            <a:spAutoFit/>
          </a:bodyPr>
          <a:lstStyle/>
          <a:p>
            <a:pPr algn="l">
              <a:buFont typeface="+mj-lt"/>
              <a:buAutoNum type="arabicPeriod"/>
            </a:pPr>
            <a:endParaRPr lang="en-US" b="0" i="0" dirty="0">
              <a:effectLst/>
              <a:latin typeface="Cambria" panose="02040503050406030204" pitchFamily="18" charset="0"/>
            </a:endParaRPr>
          </a:p>
          <a:p>
            <a:pPr indent="-228600">
              <a:lnSpc>
                <a:spcPct val="90000"/>
              </a:lnSpc>
              <a:spcAft>
                <a:spcPts val="600"/>
              </a:spcAft>
              <a:buFont typeface="Arial" panose="020B0604020202020204" pitchFamily="34" charset="0"/>
              <a:buChar char="•"/>
            </a:pPr>
            <a:r>
              <a:rPr lang="en-US" sz="1400" b="0" i="0" dirty="0">
                <a:effectLst/>
                <a:latin typeface="Cambria" panose="02040503050406030204" pitchFamily="18" charset="0"/>
              </a:rPr>
              <a:t>LDA is a popular NLP tool that can automatically identify topics from a corpus. LDA assumes each topic is made of a bag of words with certain probabilities, and each document is made of a bag of topics with certain probabilities </a:t>
            </a:r>
          </a:p>
          <a:p>
            <a:pPr indent="-228600">
              <a:lnSpc>
                <a:spcPct val="90000"/>
              </a:lnSpc>
              <a:spcAft>
                <a:spcPts val="600"/>
              </a:spcAft>
              <a:buFont typeface="Arial" panose="020B0604020202020204" pitchFamily="34" charset="0"/>
              <a:buChar char="•"/>
            </a:pPr>
            <a:endParaRPr lang="en-US" sz="1400" b="0" i="0" dirty="0">
              <a:effectLst/>
            </a:endParaRPr>
          </a:p>
          <a:p>
            <a:pPr indent="-228600">
              <a:lnSpc>
                <a:spcPct val="90000"/>
              </a:lnSpc>
              <a:spcAft>
                <a:spcPts val="600"/>
              </a:spcAft>
              <a:buFont typeface="Arial" panose="020B0604020202020204" pitchFamily="34" charset="0"/>
              <a:buChar char="•"/>
            </a:pPr>
            <a:r>
              <a:rPr lang="en-US" sz="1400" b="0" i="0" dirty="0">
                <a:effectLst/>
              </a:rPr>
              <a:t> The goal of LDA is to learn the word and topic distribution underlying the corpus.</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b="0" i="0" dirty="0">
                <a:effectLst/>
                <a:latin typeface="Cambria" panose="02040503050406030204" pitchFamily="18" charset="0"/>
              </a:rPr>
              <a:t>Perplexity is a measure of how well a probability distribution predicts a sample. Lower perplexity values indicate better models.</a:t>
            </a:r>
          </a:p>
          <a:p>
            <a:pPr indent="-228600">
              <a:lnSpc>
                <a:spcPct val="90000"/>
              </a:lnSpc>
              <a:spcAft>
                <a:spcPts val="600"/>
              </a:spcAft>
              <a:buFont typeface="Arial" panose="020B0604020202020204" pitchFamily="34" charset="0"/>
              <a:buChar char="•"/>
            </a:pPr>
            <a:endParaRPr lang="en-US" sz="1400" dirty="0">
              <a:latin typeface="Cambria" panose="02040503050406030204" pitchFamily="18" charset="0"/>
            </a:endParaRPr>
          </a:p>
          <a:p>
            <a:pPr indent="-228600">
              <a:lnSpc>
                <a:spcPct val="90000"/>
              </a:lnSpc>
              <a:spcAft>
                <a:spcPts val="600"/>
              </a:spcAft>
              <a:buFont typeface="Arial" panose="020B0604020202020204" pitchFamily="34" charset="0"/>
              <a:buChar char="•"/>
            </a:pPr>
            <a:r>
              <a:rPr lang="en-US" sz="1400" b="0" i="0" dirty="0">
                <a:effectLst/>
                <a:latin typeface="Cambria" panose="02040503050406030204" pitchFamily="18" charset="0"/>
              </a:rPr>
              <a:t>Coherence score measures the degree of semantic similarity between high-scoring words in the topics. </a:t>
            </a:r>
            <a:r>
              <a:rPr lang="en-US" sz="1400" dirty="0">
                <a:latin typeface="Cambria" panose="02040503050406030204" pitchFamily="18" charset="0"/>
              </a:rPr>
              <a:t>H</a:t>
            </a:r>
            <a:r>
              <a:rPr lang="en-US" sz="1400" b="0" i="0" dirty="0">
                <a:effectLst/>
                <a:latin typeface="Cambria" panose="02040503050406030204" pitchFamily="18" charset="0"/>
              </a:rPr>
              <a:t>ighest coherence scores indicate better models</a:t>
            </a:r>
            <a:r>
              <a:rPr lang="en-US" b="0" i="0" dirty="0">
                <a:effectLst/>
                <a:latin typeface="Cambria" panose="02040503050406030204" pitchFamily="18" charset="0"/>
              </a:rPr>
              <a:t>.</a:t>
            </a:r>
          </a:p>
        </p:txBody>
      </p:sp>
    </p:spTree>
    <p:extLst>
      <p:ext uri="{BB962C8B-B14F-4D97-AF65-F5344CB8AC3E}">
        <p14:creationId xmlns:p14="http://schemas.microsoft.com/office/powerpoint/2010/main" val="1988265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background with colorful text&#10;&#10;Description automatically generated">
            <a:extLst>
              <a:ext uri="{FF2B5EF4-FFF2-40B4-BE49-F238E27FC236}">
                <a16:creationId xmlns:a16="http://schemas.microsoft.com/office/drawing/2014/main" id="{03E6387F-E44C-DF54-5D74-C0DD9F00B19B}"/>
              </a:ext>
            </a:extLst>
          </p:cNvPr>
          <p:cNvPicPr>
            <a:picLocks noChangeAspect="1"/>
          </p:cNvPicPr>
          <p:nvPr/>
        </p:nvPicPr>
        <p:blipFill>
          <a:blip r:embed="rId2"/>
          <a:stretch>
            <a:fillRect/>
          </a:stretch>
        </p:blipFill>
        <p:spPr>
          <a:xfrm>
            <a:off x="1006475" y="890588"/>
            <a:ext cx="3363913" cy="1800225"/>
          </a:xfrm>
          <a:prstGeom prst="rect">
            <a:avLst/>
          </a:prstGeom>
        </p:spPr>
      </p:pic>
      <p:pic>
        <p:nvPicPr>
          <p:cNvPr id="9" name="Picture 8" descr="A close-up of a black background&#10;&#10;Description automatically generated">
            <a:extLst>
              <a:ext uri="{FF2B5EF4-FFF2-40B4-BE49-F238E27FC236}">
                <a16:creationId xmlns:a16="http://schemas.microsoft.com/office/drawing/2014/main" id="{B61ED43C-8570-075F-EFF4-434824455236}"/>
              </a:ext>
            </a:extLst>
          </p:cNvPr>
          <p:cNvPicPr>
            <a:picLocks noChangeAspect="1"/>
          </p:cNvPicPr>
          <p:nvPr/>
        </p:nvPicPr>
        <p:blipFill>
          <a:blip r:embed="rId3"/>
          <a:stretch>
            <a:fillRect/>
          </a:stretch>
        </p:blipFill>
        <p:spPr>
          <a:xfrm>
            <a:off x="1006475" y="2760663"/>
            <a:ext cx="3363913" cy="1800225"/>
          </a:xfrm>
          <a:prstGeom prst="rect">
            <a:avLst/>
          </a:prstGeom>
        </p:spPr>
      </p:pic>
      <p:pic>
        <p:nvPicPr>
          <p:cNvPr id="19" name="Picture 18" descr="A black background with colorful text&#10;&#10;Description automatically generated">
            <a:extLst>
              <a:ext uri="{FF2B5EF4-FFF2-40B4-BE49-F238E27FC236}">
                <a16:creationId xmlns:a16="http://schemas.microsoft.com/office/drawing/2014/main" id="{9FB74A89-7A99-24A7-163E-CCAE427F6908}"/>
              </a:ext>
            </a:extLst>
          </p:cNvPr>
          <p:cNvPicPr>
            <a:picLocks noChangeAspect="1"/>
          </p:cNvPicPr>
          <p:nvPr/>
        </p:nvPicPr>
        <p:blipFill>
          <a:blip r:embed="rId4"/>
          <a:stretch>
            <a:fillRect/>
          </a:stretch>
        </p:blipFill>
        <p:spPr>
          <a:xfrm>
            <a:off x="4440238" y="890588"/>
            <a:ext cx="6792913" cy="3670300"/>
          </a:xfrm>
          <a:prstGeom prst="rect">
            <a:avLst/>
          </a:prstGeom>
        </p:spPr>
      </p:pic>
      <p:pic>
        <p:nvPicPr>
          <p:cNvPr id="5" name="Picture 4" descr="A close-up of a sign&#10;&#10;Description automatically generated">
            <a:extLst>
              <a:ext uri="{FF2B5EF4-FFF2-40B4-BE49-F238E27FC236}">
                <a16:creationId xmlns:a16="http://schemas.microsoft.com/office/drawing/2014/main" id="{2F50825A-BD93-C7B1-580D-DDABC013D5A8}"/>
              </a:ext>
            </a:extLst>
          </p:cNvPr>
          <p:cNvPicPr>
            <a:picLocks noChangeAspect="1"/>
          </p:cNvPicPr>
          <p:nvPr/>
        </p:nvPicPr>
        <p:blipFill>
          <a:blip r:embed="rId5"/>
          <a:stretch>
            <a:fillRect/>
          </a:stretch>
        </p:blipFill>
        <p:spPr>
          <a:xfrm>
            <a:off x="1006475" y="4630738"/>
            <a:ext cx="2513013" cy="1330325"/>
          </a:xfrm>
          <a:prstGeom prst="rect">
            <a:avLst/>
          </a:prstGeom>
        </p:spPr>
      </p:pic>
      <p:pic>
        <p:nvPicPr>
          <p:cNvPr id="11" name="Picture 10" descr="A black background with blue and green text&#10;&#10;Description automatically generated">
            <a:extLst>
              <a:ext uri="{FF2B5EF4-FFF2-40B4-BE49-F238E27FC236}">
                <a16:creationId xmlns:a16="http://schemas.microsoft.com/office/drawing/2014/main" id="{A9E1158C-3BF9-DBE9-682F-41FBF68AD332}"/>
              </a:ext>
            </a:extLst>
          </p:cNvPr>
          <p:cNvPicPr>
            <a:picLocks noChangeAspect="1"/>
          </p:cNvPicPr>
          <p:nvPr/>
        </p:nvPicPr>
        <p:blipFill>
          <a:blip r:embed="rId6"/>
          <a:stretch>
            <a:fillRect/>
          </a:stretch>
        </p:blipFill>
        <p:spPr>
          <a:xfrm>
            <a:off x="3589338" y="4630738"/>
            <a:ext cx="2484438" cy="1330325"/>
          </a:xfrm>
          <a:prstGeom prst="rect">
            <a:avLst/>
          </a:prstGeom>
        </p:spPr>
      </p:pic>
      <p:pic>
        <p:nvPicPr>
          <p:cNvPr id="7" name="Picture 6" descr="A close-up of words&#10;&#10;Description automatically generated">
            <a:extLst>
              <a:ext uri="{FF2B5EF4-FFF2-40B4-BE49-F238E27FC236}">
                <a16:creationId xmlns:a16="http://schemas.microsoft.com/office/drawing/2014/main" id="{3D10DDD8-A1BB-C732-4312-62D9C4BEECBC}"/>
              </a:ext>
            </a:extLst>
          </p:cNvPr>
          <p:cNvPicPr>
            <a:picLocks noChangeAspect="1"/>
          </p:cNvPicPr>
          <p:nvPr/>
        </p:nvPicPr>
        <p:blipFill>
          <a:blip r:embed="rId7"/>
          <a:stretch>
            <a:fillRect/>
          </a:stretch>
        </p:blipFill>
        <p:spPr>
          <a:xfrm>
            <a:off x="6142038" y="4630738"/>
            <a:ext cx="2511425" cy="1330325"/>
          </a:xfrm>
          <a:prstGeom prst="rect">
            <a:avLst/>
          </a:prstGeom>
        </p:spPr>
      </p:pic>
      <p:pic>
        <p:nvPicPr>
          <p:cNvPr id="13" name="Picture 12" descr="A black background with yellow and blue text&#10;&#10;Description automatically generated">
            <a:extLst>
              <a:ext uri="{FF2B5EF4-FFF2-40B4-BE49-F238E27FC236}">
                <a16:creationId xmlns:a16="http://schemas.microsoft.com/office/drawing/2014/main" id="{CD58D942-F6D7-29F8-AE6F-F497C61E037B}"/>
              </a:ext>
            </a:extLst>
          </p:cNvPr>
          <p:cNvPicPr>
            <a:picLocks noChangeAspect="1"/>
          </p:cNvPicPr>
          <p:nvPr/>
        </p:nvPicPr>
        <p:blipFill>
          <a:blip r:embed="rId8"/>
          <a:stretch>
            <a:fillRect/>
          </a:stretch>
        </p:blipFill>
        <p:spPr>
          <a:xfrm>
            <a:off x="8721725" y="4630738"/>
            <a:ext cx="2511425" cy="1330325"/>
          </a:xfrm>
          <a:prstGeom prst="rect">
            <a:avLst/>
          </a:prstGeom>
        </p:spPr>
      </p:pic>
      <p:sp>
        <p:nvSpPr>
          <p:cNvPr id="25" name="TextBox 24">
            <a:extLst>
              <a:ext uri="{FF2B5EF4-FFF2-40B4-BE49-F238E27FC236}">
                <a16:creationId xmlns:a16="http://schemas.microsoft.com/office/drawing/2014/main" id="{AF9C5AAA-DC5F-6581-1968-D1A2B8A14CCF}"/>
              </a:ext>
            </a:extLst>
          </p:cNvPr>
          <p:cNvSpPr txBox="1"/>
          <p:nvPr/>
        </p:nvSpPr>
        <p:spPr>
          <a:xfrm>
            <a:off x="361188" y="223284"/>
            <a:ext cx="6603138" cy="369332"/>
          </a:xfrm>
          <a:prstGeom prst="rect">
            <a:avLst/>
          </a:prstGeom>
          <a:noFill/>
        </p:spPr>
        <p:txBody>
          <a:bodyPr wrap="square" rtlCol="0">
            <a:spAutoFit/>
          </a:bodyPr>
          <a:lstStyle/>
          <a:p>
            <a:r>
              <a:rPr lang="en-US" b="1" u="sng" dirty="0">
                <a:latin typeface="Cambria" panose="02040503050406030204" pitchFamily="18" charset="0"/>
              </a:rPr>
              <a:t>Topics Generated from LDA (for no. of Topics = 7):</a:t>
            </a:r>
          </a:p>
        </p:txBody>
      </p:sp>
    </p:spTree>
    <p:extLst>
      <p:ext uri="{BB962C8B-B14F-4D97-AF65-F5344CB8AC3E}">
        <p14:creationId xmlns:p14="http://schemas.microsoft.com/office/powerpoint/2010/main" val="3882456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1951</Words>
  <Application>Microsoft Macintosh PowerPoint</Application>
  <PresentationFormat>Widescreen</PresentationFormat>
  <Paragraphs>188</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Calibri Light</vt:lpstr>
      <vt:lpstr>Cambria</vt:lpstr>
      <vt:lpstr>Charter</vt:lpstr>
      <vt:lpstr>Helvetica Neue</vt:lpstr>
      <vt:lpstr>Open Sans</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war Sides</dc:title>
  <dc:creator>Dey, Babli</dc:creator>
  <cp:lastModifiedBy>Tulga, Selenge</cp:lastModifiedBy>
  <cp:revision>16</cp:revision>
  <dcterms:created xsi:type="dcterms:W3CDTF">2023-12-05T05:23:54Z</dcterms:created>
  <dcterms:modified xsi:type="dcterms:W3CDTF">2023-12-15T04:35:49Z</dcterms:modified>
</cp:coreProperties>
</file>